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1" r:id="rId2"/>
  </p:sldMasterIdLst>
  <p:notesMasterIdLst>
    <p:notesMasterId r:id="rId25"/>
  </p:notesMasterIdLst>
  <p:sldIdLst>
    <p:sldId id="283" r:id="rId3"/>
    <p:sldId id="337" r:id="rId4"/>
    <p:sldId id="275" r:id="rId5"/>
    <p:sldId id="276" r:id="rId6"/>
    <p:sldId id="263" r:id="rId7"/>
    <p:sldId id="286" r:id="rId8"/>
    <p:sldId id="336" r:id="rId9"/>
    <p:sldId id="261" r:id="rId10"/>
    <p:sldId id="293" r:id="rId11"/>
    <p:sldId id="294" r:id="rId12"/>
    <p:sldId id="287" r:id="rId13"/>
    <p:sldId id="272" r:id="rId14"/>
    <p:sldId id="303" r:id="rId15"/>
    <p:sldId id="334" r:id="rId16"/>
    <p:sldId id="319" r:id="rId17"/>
    <p:sldId id="335" r:id="rId18"/>
    <p:sldId id="320" r:id="rId19"/>
    <p:sldId id="321" r:id="rId20"/>
    <p:sldId id="322" r:id="rId21"/>
    <p:sldId id="264" r:id="rId22"/>
    <p:sldId id="265" r:id="rId23"/>
    <p:sldId id="32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4" autoAdjust="0"/>
    <p:restoredTop sz="87623" autoAdjust="0"/>
  </p:normalViewPr>
  <p:slideViewPr>
    <p:cSldViewPr snapToGrid="0">
      <p:cViewPr varScale="1">
        <p:scale>
          <a:sx n="89" d="100"/>
          <a:sy n="89" d="100"/>
        </p:scale>
        <p:origin x="38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DA27DC-8494-497F-A96D-415FCA9839C3}" type="datetimeFigureOut">
              <a:rPr lang="en-US" smtClean="0"/>
              <a:t>4/30/2017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56F184-D0DE-4EA4-92F0-32FB0A945ECB}" type="slidenum">
              <a:rPr lang="en-US" smtClean="0"/>
              <a:t>‹#›</a:t>
            </a:fld>
            <a:endParaRPr lang="en-US"/>
          </a:p>
        </p:txBody>
      </p:sp>
    </p:spTree>
    <p:extLst>
      <p:ext uri="{BB962C8B-B14F-4D97-AF65-F5344CB8AC3E}">
        <p14:creationId xmlns:p14="http://schemas.microsoft.com/office/powerpoint/2010/main" val="2762898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docker.com/registry"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github.com/docker/distribution"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9FF3F6-9514-49DB-B4E0-36282C24B9D3}" type="slidenum">
              <a:rPr lang="en-US" smtClean="0"/>
              <a:t>1</a:t>
            </a:fld>
            <a:endParaRPr lang="en-US"/>
          </a:p>
        </p:txBody>
      </p:sp>
    </p:spTree>
    <p:extLst>
      <p:ext uri="{BB962C8B-B14F-4D97-AF65-F5344CB8AC3E}">
        <p14:creationId xmlns:p14="http://schemas.microsoft.com/office/powerpoint/2010/main" val="1365030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4/30/2017 2:07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223042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more to this but for now that is all you need to know.</a:t>
            </a:r>
          </a:p>
          <a:p>
            <a:endParaRPr lang="en-US" dirty="0"/>
          </a:p>
          <a:p>
            <a:r>
              <a:rPr lang="en-US" dirty="0"/>
              <a:t>Think: objects are instantiation of class.  Containers are instances </a:t>
            </a:r>
            <a:r>
              <a:rPr lang="en-US"/>
              <a:t>of images.</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4/30/2017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341027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4/30/2017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959433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Hub and Docker Store</a:t>
            </a:r>
          </a:p>
          <a:p>
            <a:pPr lvl="1"/>
            <a:r>
              <a:rPr lang="en-US" dirty="0"/>
              <a:t>Public, Official and Private image repositories</a:t>
            </a:r>
          </a:p>
          <a:p>
            <a:pPr lvl="1"/>
            <a:r>
              <a:rPr lang="en-US" dirty="0"/>
              <a:t>Granular access controls with organization support</a:t>
            </a:r>
          </a:p>
          <a:p>
            <a:pPr lvl="1"/>
            <a:r>
              <a:rPr lang="en-US" dirty="0"/>
              <a:t>Automated image build support</a:t>
            </a:r>
          </a:p>
          <a:p>
            <a:r>
              <a:rPr lang="en-US" dirty="0"/>
              <a:t>Docker Trusted Registry</a:t>
            </a:r>
          </a:p>
          <a:p>
            <a:pPr lvl="1"/>
            <a:r>
              <a:rPr lang="en-US" dirty="0"/>
              <a:t>Enterprise Grade Private Registries</a:t>
            </a:r>
          </a:p>
          <a:p>
            <a:pPr lvl="1"/>
            <a:r>
              <a:rPr lang="en-US" dirty="0"/>
              <a:t>Runs on your infrastructure (on-</a:t>
            </a:r>
            <a:r>
              <a:rPr lang="en-US" dirty="0" err="1"/>
              <a:t>prem</a:t>
            </a:r>
            <a:r>
              <a:rPr lang="en-US" dirty="0"/>
              <a:t> or cloud)</a:t>
            </a:r>
          </a:p>
          <a:p>
            <a:pPr lvl="1"/>
            <a:r>
              <a:rPr lang="en-US" dirty="0"/>
              <a:t>Active Directory and Role Based Access Controls</a:t>
            </a:r>
          </a:p>
          <a:p>
            <a:r>
              <a:rPr lang="en-US" dirty="0"/>
              <a:t>Docker Registry</a:t>
            </a:r>
          </a:p>
          <a:p>
            <a:pPr lvl="1"/>
            <a:r>
              <a:rPr lang="en-US" dirty="0"/>
              <a:t>Open source foundation of Hub and DTR</a:t>
            </a:r>
          </a:p>
          <a:p>
            <a:pPr lvl="1"/>
            <a:r>
              <a:rPr lang="en-US" dirty="0"/>
              <a:t>Runs on your infrastructure (on-</a:t>
            </a:r>
            <a:r>
              <a:rPr lang="en-US" dirty="0" err="1"/>
              <a:t>prem</a:t>
            </a:r>
            <a:r>
              <a:rPr lang="en-US" dirty="0"/>
              <a:t> or cloud) as a container</a:t>
            </a:r>
          </a:p>
          <a:p>
            <a:pPr lvl="1"/>
            <a:r>
              <a:rPr lang="en-US" dirty="0">
                <a:hlinkClick r:id="rId3"/>
              </a:rPr>
              <a:t>https://docs.docker.com/registry</a:t>
            </a:r>
            <a:r>
              <a:rPr lang="en-US" dirty="0"/>
              <a:t> and or </a:t>
            </a:r>
            <a:r>
              <a:rPr lang="en-US" dirty="0">
                <a:hlinkClick r:id="rId4"/>
              </a:rPr>
              <a:t>https://github.com/docker/distribution</a:t>
            </a:r>
            <a:r>
              <a:rPr lang="en-US" dirty="0"/>
              <a:t> </a:t>
            </a:r>
          </a:p>
          <a:p>
            <a:r>
              <a:rPr lang="en-US" dirty="0"/>
              <a:t>Azure Container Registry</a:t>
            </a:r>
          </a:p>
          <a:p>
            <a:pPr lvl="1"/>
            <a:r>
              <a:rPr lang="en-US" dirty="0"/>
              <a:t>Store your container image in local, network-close storage on Azure</a:t>
            </a:r>
          </a:p>
          <a:p>
            <a:pPr lvl="1"/>
            <a:r>
              <a:rPr lang="en-US" dirty="0"/>
              <a:t>Use Azure Active Directory to manage access</a:t>
            </a:r>
          </a:p>
          <a:p>
            <a:pPr lvl="1"/>
            <a:r>
              <a:rPr lang="en-US" dirty="0"/>
              <a:t>Manage Windows and Linux container images in a single registry</a:t>
            </a:r>
          </a:p>
          <a:p>
            <a:endParaRPr lang="en-US" dirty="0"/>
          </a:p>
        </p:txBody>
      </p:sp>
      <p:sp>
        <p:nvSpPr>
          <p:cNvPr id="4" name="Slide Number Placeholder 3"/>
          <p:cNvSpPr>
            <a:spLocks noGrp="1"/>
          </p:cNvSpPr>
          <p:nvPr>
            <p:ph type="sldNum" sz="quarter" idx="10"/>
          </p:nvPr>
        </p:nvSpPr>
        <p:spPr/>
        <p:txBody>
          <a:bodyPr/>
          <a:lstStyle/>
          <a:p>
            <a:fld id="{A456F184-D0DE-4EA4-92F0-32FB0A945ECB}" type="slidenum">
              <a:rPr lang="en-US" smtClean="0"/>
              <a:t>13</a:t>
            </a:fld>
            <a:endParaRPr lang="en-US"/>
          </a:p>
        </p:txBody>
      </p:sp>
    </p:spTree>
    <p:extLst>
      <p:ext uri="{BB962C8B-B14F-4D97-AF65-F5344CB8AC3E}">
        <p14:creationId xmlns:p14="http://schemas.microsoft.com/office/powerpoint/2010/main" val="28020260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4/30/2017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77500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4/30/2017 2:07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224919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4/30/2017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7092829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60D637C-4196-456A-BE05-35CAEA30856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4/30/2017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82681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B1D981F-D03B-4C7F-8468-3D25ABE4C38F}"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4/30/2017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3522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r>
              <a:rPr lang="en-US"/>
              <a:t>A brief note about your instructor. I’m Josh Lane, a Cloud Academy research and instructor. I’ve been a software developer focused on cloud and data technologies for several years, and have worked around the world for clients in industries such as energy, finance, and more. I was awarded Microsoft’s Azure MVP designation for both my development work and my activities promoting cloud and Azure technologies in the technology community. Thanks for attending the course!</a:t>
            </a:r>
          </a:p>
        </p:txBody>
      </p:sp>
      <p:sp>
        <p:nvSpPr>
          <p:cNvPr id="91" name="Shape 9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9266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to take you back to a time before shipping standards were in place.</a:t>
            </a:r>
          </a:p>
          <a:p>
            <a:endParaRPr lang="en-US" dirty="0"/>
          </a:p>
          <a:p>
            <a:r>
              <a:rPr lang="en-US" dirty="0"/>
              <a:t>Everything was loaded individual.  Took lots of man power.  Items would get mixed and matched.  Items would be all over the ship.</a:t>
            </a:r>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4/30/2017 2:07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77966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such a tough and demanding process that the were able to cut the savings by 39X.  </a:t>
            </a:r>
            <a:r>
              <a:rPr lang="en-US" dirty="0" err="1"/>
              <a:t>Imrpoved</a:t>
            </a:r>
            <a:r>
              <a:rPr lang="en-US" dirty="0"/>
              <a:t> reliability by putting everything in the same </a:t>
            </a:r>
            <a:r>
              <a:rPr lang="en-US" dirty="0" err="1"/>
              <a:t>conatieers</a:t>
            </a:r>
            <a:r>
              <a:rPr lang="en-US" dirty="0"/>
              <a:t>.  Faster load process.</a:t>
            </a:r>
          </a:p>
          <a:p>
            <a:endParaRPr lang="en-US" dirty="0"/>
          </a:p>
          <a:p>
            <a:r>
              <a:rPr lang="en-US" dirty="0"/>
              <a:t>It was so revolutionary that today we can’t event image a situation with containers.</a:t>
            </a:r>
          </a:p>
          <a:p>
            <a:endParaRPr lang="en-US" dirty="0"/>
          </a:p>
          <a:p>
            <a:r>
              <a:rPr lang="en-US" dirty="0"/>
              <a:t>Container </a:t>
            </a:r>
            <a:r>
              <a:rPr lang="en-US" dirty="0" err="1"/>
              <a:t>techonology</a:t>
            </a:r>
            <a:r>
              <a:rPr lang="en-US" dirty="0"/>
              <a:t> in software is likely to feel the same way in a few years.  We won’t be able to dream a time with out it.</a:t>
            </a:r>
          </a:p>
          <a:p>
            <a:r>
              <a:rPr lang="en-US" dirty="0"/>
              <a:t>As far as the cost saving goes I would say that you would likely see something similar if we were as good about tracking cost and effort in software.  </a:t>
            </a:r>
            <a:r>
              <a:rPr lang="en-US" dirty="0" err="1"/>
              <a:t>Im</a:t>
            </a:r>
            <a:r>
              <a:rPr lang="en-US" dirty="0"/>
              <a:t> not sure that many of us are thought we are moving forward as in industry.</a:t>
            </a:r>
          </a:p>
        </p:txBody>
      </p:sp>
      <p:sp>
        <p:nvSpPr>
          <p:cNvPr id="4" name="Slide Number Placeholder 3"/>
          <p:cNvSpPr>
            <a:spLocks noGrp="1"/>
          </p:cNvSpPr>
          <p:nvPr>
            <p:ph type="sldNum" sz="quarter" idx="10"/>
          </p:nvPr>
        </p:nvSpPr>
        <p:spPr/>
        <p:txBody>
          <a:bodyPr/>
          <a:lstStyle/>
          <a:p>
            <a:fld id="{A456F184-D0DE-4EA4-92F0-32FB0A945ECB}" type="slidenum">
              <a:rPr lang="en-US" smtClean="0"/>
              <a:t>4</a:t>
            </a:fld>
            <a:endParaRPr lang="en-US"/>
          </a:p>
        </p:txBody>
      </p:sp>
    </p:spTree>
    <p:extLst>
      <p:ext uri="{BB962C8B-B14F-4D97-AF65-F5344CB8AC3E}">
        <p14:creationId xmlns:p14="http://schemas.microsoft.com/office/powerpoint/2010/main" val="4067138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had a similar technology through the use of VM’s in the past but it was very heavy weight.  It is like have a boat carry boats of boats full of shipping containers.  Big beefy machines to hold other machines</a:t>
            </a:r>
          </a:p>
          <a:p>
            <a:endParaRPr lang="en-US" dirty="0"/>
          </a:p>
          <a:p>
            <a:r>
              <a:rPr lang="en-US" dirty="0"/>
              <a:t>With container technologies, to solution is much more light weight and is more like having the containers directly on the boat.  You get a higher density of applications/</a:t>
            </a:r>
            <a:r>
              <a:rPr lang="en-US" dirty="0" err="1"/>
              <a:t>verisons</a:t>
            </a:r>
            <a:r>
              <a:rPr lang="en-US" dirty="0"/>
              <a:t>/services on one machine.  This becomes really important for two reasons.  First one is cost saving on you part.  Less hardware is a good thing.  Second we you start to talk at the scale like amazon or azure it means they can have higher density and that adds up quick and passing off saving to you.</a:t>
            </a:r>
          </a:p>
          <a:p>
            <a:endParaRPr lang="en-US" dirty="0"/>
          </a:p>
          <a:p>
            <a:r>
              <a:rPr lang="en-US" dirty="0"/>
              <a:t>Another thing to note here is the share bins libraries.  </a:t>
            </a:r>
          </a:p>
          <a:p>
            <a:endParaRPr lang="en-US" dirty="0"/>
          </a:p>
        </p:txBody>
      </p:sp>
      <p:sp>
        <p:nvSpPr>
          <p:cNvPr id="4" name="Slide Number Placeholder 3"/>
          <p:cNvSpPr>
            <a:spLocks noGrp="1"/>
          </p:cNvSpPr>
          <p:nvPr>
            <p:ph type="sldNum" sz="quarter" idx="10"/>
          </p:nvPr>
        </p:nvSpPr>
        <p:spPr/>
        <p:txBody>
          <a:bodyPr/>
          <a:lstStyle/>
          <a:p>
            <a:fld id="{A456F184-D0DE-4EA4-92F0-32FB0A945ECB}" type="slidenum">
              <a:rPr lang="en-US" smtClean="0"/>
              <a:t>5</a:t>
            </a:fld>
            <a:endParaRPr lang="en-US"/>
          </a:p>
        </p:txBody>
      </p:sp>
    </p:spTree>
    <p:extLst>
      <p:ext uri="{BB962C8B-B14F-4D97-AF65-F5344CB8AC3E}">
        <p14:creationId xmlns:p14="http://schemas.microsoft.com/office/powerpoint/2010/main" val="146342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Hopefully </a:t>
            </a:r>
            <a:r>
              <a:rPr lang="en-US" dirty="0" err="1"/>
              <a:t>docker’s</a:t>
            </a:r>
            <a:r>
              <a:rPr lang="en-US" dirty="0"/>
              <a:t> logo makes sense to you now.</a:t>
            </a:r>
          </a:p>
        </p:txBody>
      </p:sp>
      <p:sp>
        <p:nvSpPr>
          <p:cNvPr id="4" name="Slide Number Placeholder 3"/>
          <p:cNvSpPr>
            <a:spLocks noGrp="1"/>
          </p:cNvSpPr>
          <p:nvPr>
            <p:ph type="sldNum" sz="quarter" idx="10"/>
          </p:nvPr>
        </p:nvSpPr>
        <p:spPr/>
        <p:txBody>
          <a:bodyPr/>
          <a:lstStyle/>
          <a:p>
            <a:fld id="{A456F184-D0DE-4EA4-92F0-32FB0A945ECB}" type="slidenum">
              <a:rPr lang="en-US" smtClean="0"/>
              <a:t>6</a:t>
            </a:fld>
            <a:endParaRPr lang="en-US"/>
          </a:p>
        </p:txBody>
      </p:sp>
    </p:spTree>
    <p:extLst>
      <p:ext uri="{BB962C8B-B14F-4D97-AF65-F5344CB8AC3E}">
        <p14:creationId xmlns:p14="http://schemas.microsoft.com/office/powerpoint/2010/main" val="24315057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4/30/2017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417981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56F184-D0DE-4EA4-92F0-32FB0A945ECB}" type="slidenum">
              <a:rPr lang="en-US" smtClean="0"/>
              <a:t>8</a:t>
            </a:fld>
            <a:endParaRPr lang="en-US"/>
          </a:p>
        </p:txBody>
      </p:sp>
    </p:spTree>
    <p:extLst>
      <p:ext uri="{BB962C8B-B14F-4D97-AF65-F5344CB8AC3E}">
        <p14:creationId xmlns:p14="http://schemas.microsoft.com/office/powerpoint/2010/main" val="1089614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Reporducibility</a:t>
            </a:r>
            <a:endParaRPr lang="en-US" dirty="0"/>
          </a:p>
          <a:p>
            <a:r>
              <a:rPr lang="en-US" dirty="0" err="1"/>
              <a:t>Immutabliy</a:t>
            </a:r>
            <a:endParaRPr lang="en-US" dirty="0"/>
          </a:p>
          <a:p>
            <a:r>
              <a:rPr lang="en-US" dirty="0"/>
              <a:t>On an cloud</a:t>
            </a:r>
          </a:p>
          <a:p>
            <a:endParaRPr lang="en-US" dirty="0"/>
          </a:p>
          <a:p>
            <a:r>
              <a:rPr lang="en-US" dirty="0" err="1"/>
              <a:t>Scalablitliy</a:t>
            </a:r>
            <a:endParaRPr lang="en-US" dirty="0"/>
          </a:p>
          <a:p>
            <a:r>
              <a:rPr lang="en-US" dirty="0"/>
              <a:t>Reduced costs - </a:t>
            </a:r>
            <a:r>
              <a:rPr lang="en-US" dirty="0" err="1"/>
              <a:t>desinity</a:t>
            </a:r>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4/30/2017 2:07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9607752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10757347" y="6196318"/>
            <a:ext cx="986067" cy="19126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475" y="446156"/>
            <a:ext cx="2489078" cy="585748"/>
          </a:xfrm>
          <a:prstGeom prst="rect">
            <a:avLst/>
          </a:prstGeom>
        </p:spPr>
      </p:pic>
    </p:spTree>
    <p:extLst>
      <p:ext uri="{BB962C8B-B14F-4D97-AF65-F5344CB8AC3E}">
        <p14:creationId xmlns:p14="http://schemas.microsoft.com/office/powerpoint/2010/main" val="32982727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2"/>
      </p:bgRef>
    </p:bg>
    <p:spTree>
      <p:nvGrpSpPr>
        <p:cNvPr id="1" name=""/>
        <p:cNvGrpSpPr/>
        <p:nvPr/>
      </p:nvGrpSpPr>
      <p:grpSpPr>
        <a:xfrm>
          <a:off x="0" y="0"/>
          <a:ext cx="0" cy="0"/>
          <a:chOff x="0" y="0"/>
          <a:chExt cx="0" cy="0"/>
        </a:xfrm>
      </p:grpSpPr>
      <p:sp>
        <p:nvSpPr>
          <p:cNvPr id="4" name="Rectangle 3"/>
          <p:cNvSpPr/>
          <p:nvPr/>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14960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4" name="Rectangle 3"/>
          <p:cNvSpPr/>
          <p:nvPr/>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187778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2"/>
      </p:bgRef>
    </p:bg>
    <p:spTree>
      <p:nvGrpSpPr>
        <p:cNvPr id="1" name=""/>
        <p:cNvGrpSpPr/>
        <p:nvPr/>
      </p:nvGrpSpPr>
      <p:grpSpPr>
        <a:xfrm>
          <a:off x="0" y="0"/>
          <a:ext cx="0" cy="0"/>
          <a:chOff x="0" y="0"/>
          <a:chExt cx="0" cy="0"/>
        </a:xfrm>
      </p:grpSpPr>
      <p:sp>
        <p:nvSpPr>
          <p:cNvPr id="4" name="Rectangle 3"/>
          <p:cNvSpPr/>
          <p:nvPr/>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113190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251253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88960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696565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425859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419151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419156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855165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3" name="Rectangle 2"/>
          <p:cNvSpPr/>
          <p:nvPr/>
        </p:nvSpPr>
        <p:spPr bwMode="ltGray">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87"/>
            <a:ext cx="8964185" cy="1793090"/>
          </a:xfrm>
          <a:noFill/>
        </p:spPr>
        <p:txBody>
          <a:bodyPr lIns="146304" tIns="91440" rIns="146304" bIns="91440" anchor="t" anchorCtr="0"/>
          <a:lstStyle>
            <a:lvl1pPr>
              <a:defRPr sz="5882" spc="-98" baseline="0">
                <a:gradFill>
                  <a:gsLst>
                    <a:gs pos="5833">
                      <a:schemeClr val="bg1"/>
                    </a:gs>
                    <a:gs pos="1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10757347" y="6196318"/>
            <a:ext cx="986067" cy="191269"/>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475" y="446156"/>
            <a:ext cx="2489078" cy="585748"/>
          </a:xfrm>
          <a:prstGeom prst="rect">
            <a:avLst/>
          </a:prstGeom>
        </p:spPr>
      </p:pic>
    </p:spTree>
    <p:extLst>
      <p:ext uri="{BB962C8B-B14F-4D97-AF65-F5344CB8AC3E}">
        <p14:creationId xmlns:p14="http://schemas.microsoft.com/office/powerpoint/2010/main" val="11391262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761315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200890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964018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885808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184120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32636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5562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772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3280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11512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10757347" y="6196318"/>
            <a:ext cx="986067" cy="191269"/>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823" y="446156"/>
            <a:ext cx="2489078" cy="585748"/>
          </a:xfrm>
          <a:prstGeom prst="rect">
            <a:avLst/>
          </a:prstGeom>
        </p:spPr>
      </p:pic>
    </p:spTree>
    <p:extLst>
      <p:ext uri="{BB962C8B-B14F-4D97-AF65-F5344CB8AC3E}">
        <p14:creationId xmlns:p14="http://schemas.microsoft.com/office/powerpoint/2010/main" val="701898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90702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Visual Studio Live! San Francisc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lvl1pPr>
              <a:defRPr/>
            </a:lvl1pPr>
          </a:lstStyle>
          <a:p>
            <a:pPr>
              <a:defRPr/>
            </a:pPr>
            <a:fld id="{03173A4F-54E2-42AD-AEE7-525DC08E7D5E}" type="datetimeFigureOut">
              <a:rPr lang="en-US">
                <a:solidFill>
                  <a:srgbClr val="000000">
                    <a:tint val="75000"/>
                  </a:srgbClr>
                </a:solidFill>
              </a:rPr>
              <a:pPr>
                <a:defRPr/>
              </a:pPr>
              <a:t>4/30/2017</a:t>
            </a:fld>
            <a:endParaRPr lang="en-US">
              <a:solidFill>
                <a:srgbClr val="000000">
                  <a:tint val="75000"/>
                </a:srgb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lvl1pPr>
              <a:defRPr/>
            </a:lvl1pPr>
          </a:lstStyle>
          <a:p>
            <a:pPr>
              <a:defRPr/>
            </a:pPr>
            <a:endParaRPr lang="en-US">
              <a:solidFill>
                <a:srgbClr val="000000">
                  <a:tint val="75000"/>
                </a:srgbClr>
              </a:solidFill>
            </a:endParaRPr>
          </a:p>
        </p:txBody>
      </p:sp>
    </p:spTree>
    <p:extLst>
      <p:ext uri="{BB962C8B-B14F-4D97-AF65-F5344CB8AC3E}">
        <p14:creationId xmlns:p14="http://schemas.microsoft.com/office/powerpoint/2010/main" val="26751149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spTree>
    <p:extLst>
      <p:ext uri="{BB962C8B-B14F-4D97-AF65-F5344CB8AC3E}">
        <p14:creationId xmlns:p14="http://schemas.microsoft.com/office/powerpoint/2010/main" val="35638775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414334488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wo Content">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179575" y="365125"/>
            <a:ext cx="10515600" cy="13257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Lato"/>
              <a:buNone/>
              <a:defRPr sz="4400" b="0" i="0" u="none" strike="noStrike" cap="none">
                <a:solidFill>
                  <a:schemeClr val="dk1"/>
                </a:solidFill>
                <a:latin typeface="Lato"/>
                <a:ea typeface="Lato"/>
                <a:cs typeface="Lato"/>
                <a:sym typeface="Lato"/>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52" name="Shape 52"/>
          <p:cNvSpPr txBox="1">
            <a:spLocks noGrp="1"/>
          </p:cNvSpPr>
          <p:nvPr>
            <p:ph type="body" idx="1"/>
          </p:nvPr>
        </p:nvSpPr>
        <p:spPr>
          <a:xfrm>
            <a:off x="1179575" y="1847850"/>
            <a:ext cx="5181600" cy="4351200"/>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Lato"/>
                <a:ea typeface="Lato"/>
                <a:cs typeface="Lato"/>
                <a:sym typeface="Lato"/>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Lato"/>
                <a:ea typeface="Lato"/>
                <a:cs typeface="Lato"/>
                <a:sym typeface="Lato"/>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Lato"/>
                <a:ea typeface="Lato"/>
                <a:cs typeface="Lato"/>
                <a:sym typeface="Lato"/>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Lato"/>
                <a:ea typeface="Lato"/>
                <a:cs typeface="Lato"/>
                <a:sym typeface="Lato"/>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Lato"/>
                <a:ea typeface="Lato"/>
                <a:cs typeface="Lato"/>
                <a:sym typeface="Lato"/>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body" idx="2"/>
          </p:nvPr>
        </p:nvSpPr>
        <p:spPr>
          <a:xfrm>
            <a:off x="6513576" y="1847850"/>
            <a:ext cx="5181599" cy="4351200"/>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Lato"/>
                <a:ea typeface="Lato"/>
                <a:cs typeface="Lato"/>
                <a:sym typeface="Lato"/>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Lato"/>
                <a:ea typeface="Lato"/>
                <a:cs typeface="Lato"/>
                <a:sym typeface="Lato"/>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Lato"/>
                <a:ea typeface="Lato"/>
                <a:cs typeface="Lato"/>
                <a:sym typeface="Lato"/>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Lato"/>
                <a:ea typeface="Lato"/>
                <a:cs typeface="Lato"/>
                <a:sym typeface="Lato"/>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Lato"/>
                <a:ea typeface="Lato"/>
                <a:cs typeface="Lato"/>
                <a:sym typeface="Lato"/>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6681201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9858" y="484299"/>
            <a:ext cx="7001078" cy="1297638"/>
          </a:xfrm>
          <a:prstGeom prst="rect">
            <a:avLst/>
          </a:prstGeom>
        </p:spPr>
      </p:pic>
    </p:spTree>
    <p:extLst>
      <p:ext uri="{BB962C8B-B14F-4D97-AF65-F5344CB8AC3E}">
        <p14:creationId xmlns:p14="http://schemas.microsoft.com/office/powerpoint/2010/main" val="412305450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254808960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654104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49478236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77022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1"/>
            <a:ext cx="12192234"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bwMode="gray">
          <a:xfrm>
            <a:off x="269302" y="2084147"/>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43"/>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69302" y="3877255"/>
            <a:ext cx="7172955"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448213" y="6182035"/>
            <a:ext cx="986067" cy="191269"/>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475" y="446156"/>
            <a:ext cx="2489078" cy="585748"/>
          </a:xfrm>
          <a:prstGeom prst="rect">
            <a:avLst/>
          </a:prstGeom>
        </p:spPr>
      </p:pic>
    </p:spTree>
    <p:extLst>
      <p:ext uri="{BB962C8B-B14F-4D97-AF65-F5344CB8AC3E}">
        <p14:creationId xmlns:p14="http://schemas.microsoft.com/office/powerpoint/2010/main" val="13505571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278472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80635387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39638137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9911324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33000938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00360334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68255023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3765533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05607477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dirty="0"/>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26483395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12181493"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bwMode="gray">
          <a:xfrm>
            <a:off x="269302" y="1187644"/>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9" y="1187644"/>
            <a:ext cx="7171399" cy="1793108"/>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69302" y="2971409"/>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10653449" y="6164664"/>
            <a:ext cx="986067" cy="19126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823" y="446156"/>
            <a:ext cx="2489078" cy="585748"/>
          </a:xfrm>
          <a:prstGeom prst="rect">
            <a:avLst/>
          </a:prstGeom>
        </p:spPr>
      </p:pic>
    </p:spTree>
    <p:extLst>
      <p:ext uri="{BB962C8B-B14F-4D97-AF65-F5344CB8AC3E}">
        <p14:creationId xmlns:p14="http://schemas.microsoft.com/office/powerpoint/2010/main" val="541611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dirty="0"/>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7412649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dirty="0"/>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5437553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095999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3602417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dirty="0"/>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4846983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425135758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dirty="0"/>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383816582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9972801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4363937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796940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6 ">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 y="0"/>
            <a:ext cx="12191564" cy="686076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10757347" y="6196664"/>
            <a:ext cx="986067" cy="191269"/>
          </a:xfrm>
          <a:prstGeom prst="rect">
            <a:avLst/>
          </a:prstGeom>
        </p:spPr>
      </p:pic>
      <p:sp>
        <p:nvSpPr>
          <p:cNvPr id="12" name="Rectangle 11"/>
          <p:cNvSpPr/>
          <p:nvPr/>
        </p:nvSpPr>
        <p:spPr bwMode="gray">
          <a:xfrm>
            <a:off x="269302" y="1187620"/>
            <a:ext cx="7171399" cy="448276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9" y="1187620"/>
            <a:ext cx="7171399" cy="1793108"/>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a:t>Presentation title</a:t>
            </a:r>
          </a:p>
        </p:txBody>
      </p:sp>
      <p:sp>
        <p:nvSpPr>
          <p:cNvPr id="15" name="Text Placeholder 4"/>
          <p:cNvSpPr>
            <a:spLocks noGrp="1"/>
          </p:cNvSpPr>
          <p:nvPr>
            <p:ph type="body" sz="quarter" idx="12" hasCustomPrompt="1"/>
          </p:nvPr>
        </p:nvSpPr>
        <p:spPr bwMode="ltGray">
          <a:xfrm>
            <a:off x="269302" y="2971385"/>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847" y="4839556"/>
            <a:ext cx="2489078" cy="585748"/>
          </a:xfrm>
          <a:prstGeom prst="rect">
            <a:avLst/>
          </a:prstGeom>
        </p:spPr>
      </p:pic>
    </p:spTree>
    <p:extLst>
      <p:ext uri="{BB962C8B-B14F-4D97-AF65-F5344CB8AC3E}">
        <p14:creationId xmlns:p14="http://schemas.microsoft.com/office/powerpoint/2010/main" val="4572136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886434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757713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cSld name="Title Seul">
    <p:spTree>
      <p:nvGrpSpPr>
        <p:cNvPr id="1" name=""/>
        <p:cNvGrpSpPr/>
        <p:nvPr/>
      </p:nvGrpSpPr>
      <p:grpSpPr>
        <a:xfrm>
          <a:off x="0" y="0"/>
          <a:ext cx="0" cy="0"/>
          <a:chOff x="0" y="0"/>
          <a:chExt cx="0" cy="0"/>
        </a:xfrm>
      </p:grpSpPr>
      <p:sp>
        <p:nvSpPr>
          <p:cNvPr id="2" name="Title 1"/>
          <p:cNvSpPr>
            <a:spLocks noGrp="1"/>
          </p:cNvSpPr>
          <p:nvPr>
            <p:ph type="title"/>
          </p:nvPr>
        </p:nvSpPr>
        <p:spPr>
          <a:xfrm>
            <a:off x="303291" y="342355"/>
            <a:ext cx="11585417" cy="957600"/>
          </a:xfrm>
        </p:spPr>
        <p:txBody>
          <a:bodyPr>
            <a:normAutofit/>
          </a:bodyPr>
          <a:lstStyle>
            <a:lvl1pPr>
              <a:defRPr sz="4800">
                <a:latin typeface="Corbel" panose="020B0503020204020204" pitchFamily="34" charset="0"/>
              </a:defRPr>
            </a:lvl1pPr>
          </a:lstStyle>
          <a:p>
            <a:r>
              <a:rPr lang="en-US" dirty="0"/>
              <a:t>Click to edit Master title style</a:t>
            </a:r>
          </a:p>
        </p:txBody>
      </p:sp>
      <p:sp>
        <p:nvSpPr>
          <p:cNvPr id="5" name="Slide Number Placeholder 4"/>
          <p:cNvSpPr>
            <a:spLocks noGrp="1"/>
          </p:cNvSpPr>
          <p:nvPr>
            <p:ph type="sldNum" sz="quarter" idx="12"/>
          </p:nvPr>
        </p:nvSpPr>
        <p:spPr>
          <a:xfrm>
            <a:off x="9145508" y="6265842"/>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54434525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cSld name="Visual Studio Live! San Francisc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lvl1pPr>
              <a:defRPr/>
            </a:lvl1pPr>
          </a:lstStyle>
          <a:p>
            <a:pPr>
              <a:defRPr/>
            </a:pPr>
            <a:fld id="{03173A4F-54E2-42AD-AEE7-525DC08E7D5E}" type="datetimeFigureOut">
              <a:rPr lang="en-US">
                <a:solidFill>
                  <a:srgbClr val="000000">
                    <a:tint val="75000"/>
                  </a:srgbClr>
                </a:solidFill>
              </a:rPr>
              <a:pPr>
                <a:defRPr/>
              </a:pPr>
              <a:t>4/30/2017</a:t>
            </a:fld>
            <a:endParaRPr lang="en-US">
              <a:solidFill>
                <a:srgbClr val="000000">
                  <a:tint val="75000"/>
                </a:srgb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lvl1pPr>
              <a:defRPr/>
            </a:lvl1pPr>
          </a:lstStyle>
          <a:p>
            <a:pPr>
              <a:defRPr/>
            </a:pPr>
            <a:endParaRPr lang="en-US">
              <a:solidFill>
                <a:srgbClr val="000000">
                  <a:tint val="75000"/>
                </a:srgbClr>
              </a:solidFill>
            </a:endParaRPr>
          </a:p>
        </p:txBody>
      </p:sp>
    </p:spTree>
    <p:extLst>
      <p:ext uri="{BB962C8B-B14F-4D97-AF65-F5344CB8AC3E}">
        <p14:creationId xmlns:p14="http://schemas.microsoft.com/office/powerpoint/2010/main" val="4052775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7">
    <p:spTree>
      <p:nvGrpSpPr>
        <p:cNvPr id="1" name=""/>
        <p:cNvGrpSpPr/>
        <p:nvPr/>
      </p:nvGrpSpPr>
      <p:grpSpPr>
        <a:xfrm>
          <a:off x="0" y="0"/>
          <a:ext cx="0" cy="0"/>
          <a:chOff x="0" y="0"/>
          <a:chExt cx="0" cy="0"/>
        </a:xfrm>
      </p:grpSpPr>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3" y="0"/>
            <a:ext cx="12182534" cy="685799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10653449" y="6164664"/>
            <a:ext cx="986067" cy="191269"/>
          </a:xfrm>
          <a:prstGeom prst="rect">
            <a:avLst/>
          </a:prstGeom>
        </p:spPr>
      </p:pic>
      <p:sp>
        <p:nvSpPr>
          <p:cNvPr id="13" name="Rectangle 12"/>
          <p:cNvSpPr/>
          <p:nvPr/>
        </p:nvSpPr>
        <p:spPr bwMode="gray">
          <a:xfrm>
            <a:off x="269302" y="2084147"/>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2" y="2082443"/>
            <a:ext cx="7171399" cy="1794808"/>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ltGray">
          <a:xfrm>
            <a:off x="269302" y="3877255"/>
            <a:ext cx="7171399"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475" y="446156"/>
            <a:ext cx="2489078" cy="585748"/>
          </a:xfrm>
          <a:prstGeom prst="rect">
            <a:avLst/>
          </a:prstGeom>
        </p:spPr>
      </p:pic>
    </p:spTree>
    <p:extLst>
      <p:ext uri="{BB962C8B-B14F-4D97-AF65-F5344CB8AC3E}">
        <p14:creationId xmlns:p14="http://schemas.microsoft.com/office/powerpoint/2010/main" val="5058300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lide 8">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9"/>
            <a:ext cx="12192000" cy="685570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440167" y="6164664"/>
            <a:ext cx="986067" cy="191269"/>
          </a:xfrm>
          <a:prstGeom prst="rect">
            <a:avLst/>
          </a:prstGeom>
        </p:spPr>
      </p:pic>
      <p:sp>
        <p:nvSpPr>
          <p:cNvPr id="10" name="Rectangle 9"/>
          <p:cNvSpPr/>
          <p:nvPr/>
        </p:nvSpPr>
        <p:spPr bwMode="gray">
          <a:xfrm>
            <a:off x="269302" y="1187621"/>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ltGray">
          <a:xfrm>
            <a:off x="269302" y="2971385"/>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345" y="446156"/>
            <a:ext cx="2489078" cy="585748"/>
          </a:xfrm>
          <a:prstGeom prst="rect">
            <a:avLst/>
          </a:prstGeom>
        </p:spPr>
      </p:pic>
    </p:spTree>
    <p:extLst>
      <p:ext uri="{BB962C8B-B14F-4D97-AF65-F5344CB8AC3E}">
        <p14:creationId xmlns:p14="http://schemas.microsoft.com/office/powerpoint/2010/main" val="7345770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4" name="Rectangle 3"/>
          <p:cNvSpPr/>
          <p:nvPr/>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092961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image" Target="../media/image11.pn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25823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720" r:id="rId31"/>
    <p:sldLayoutId id="2147483723" r:id="rId32"/>
    <p:sldLayoutId id="2147483724" r:id="rId33"/>
    <p:sldLayoutId id="2147483725" r:id="rId34"/>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31"/>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1714931309"/>
      </p:ext>
    </p:extLst>
  </p:cSld>
  <p:clrMap bg1="dk1" tx1="lt1" bg2="dk2" tx2="lt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 id="2147483718" r:id="rId27"/>
    <p:sldLayoutId id="2147483719" r:id="rId28"/>
    <p:sldLayoutId id="2147483721" r:id="rId29"/>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8.xml"/><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34.xml"/><Relationship Id="rId4" Type="http://schemas.openxmlformats.org/officeDocument/2006/relationships/image" Target="../media/image21.pn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hyperlink" Target="https://docs.docker.com/" TargetMode="External"/><Relationship Id="rId2" Type="http://schemas.openxmlformats.org/officeDocument/2006/relationships/hyperlink" Target="https://github.com/tripdubroot/ContainerCamp" TargetMode="External"/><Relationship Id="rId1" Type="http://schemas.openxmlformats.org/officeDocument/2006/relationships/slideLayout" Target="../slideLayouts/slideLayout16.xml"/><Relationship Id="rId6" Type="http://schemas.openxmlformats.org/officeDocument/2006/relationships/hyperlink" Target="https://github.com/Azure/acs-engine" TargetMode="External"/><Relationship Id="rId5" Type="http://schemas.openxmlformats.org/officeDocument/2006/relationships/hyperlink" Target="https://docs.microsoft.com/en-us/azure/container-service/" TargetMode="External"/><Relationship Id="rId4" Type="http://schemas.openxmlformats.org/officeDocument/2006/relationships/hyperlink" Target="https://kubernetes.io/"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xml"/><Relationship Id="rId1" Type="http://schemas.openxmlformats.org/officeDocument/2006/relationships/slideLayout" Target="../slideLayouts/slideLayout31.xml"/><Relationship Id="rId5" Type="http://schemas.openxmlformats.org/officeDocument/2006/relationships/image" Target="../media/image28.jpeg"/><Relationship Id="rId4" Type="http://schemas.openxmlformats.org/officeDocument/2006/relationships/image" Target="../media/image27.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269301" y="1535547"/>
            <a:ext cx="8964185" cy="1793090"/>
          </a:xfrm>
        </p:spPr>
        <p:txBody>
          <a:bodyPr/>
          <a:lstStyle/>
          <a:p>
            <a:r>
              <a:rPr lang="en-US" dirty="0">
                <a:solidFill>
                  <a:schemeClr val="tx1"/>
                </a:solidFill>
              </a:rPr>
              <a:t>Containers and Azure Container Service</a:t>
            </a:r>
            <a:br>
              <a:rPr lang="en-US" dirty="0">
                <a:solidFill>
                  <a:schemeClr val="tx1"/>
                </a:solidFill>
              </a:rPr>
            </a:br>
            <a:endParaRPr lang="en-US" dirty="0">
              <a:solidFill>
                <a:schemeClr val="tx1"/>
              </a:solidFill>
            </a:endParaRPr>
          </a:p>
        </p:txBody>
      </p:sp>
      <p:sp>
        <p:nvSpPr>
          <p:cNvPr id="5" name="Text Placeholder 4"/>
          <p:cNvSpPr>
            <a:spLocks noGrp="1"/>
          </p:cNvSpPr>
          <p:nvPr>
            <p:ph type="body" sz="quarter" idx="12"/>
          </p:nvPr>
        </p:nvSpPr>
        <p:spPr/>
        <p:txBody>
          <a:bodyPr/>
          <a:lstStyle/>
          <a:p>
            <a:r>
              <a:rPr lang="en-US" dirty="0">
                <a:solidFill>
                  <a:schemeClr val="tx1"/>
                </a:solidFill>
              </a:rPr>
              <a:t>Josh Lane</a:t>
            </a:r>
          </a:p>
          <a:p>
            <a:r>
              <a:rPr lang="en-US" dirty="0">
                <a:solidFill>
                  <a:schemeClr val="tx1"/>
                </a:solidFill>
              </a:rPr>
              <a:t>Cloud Academy</a:t>
            </a:r>
          </a:p>
          <a:p>
            <a:r>
              <a:rPr lang="en-US" dirty="0">
                <a:solidFill>
                  <a:schemeClr val="tx1"/>
                </a:solidFill>
              </a:rPr>
              <a:t>@</a:t>
            </a:r>
            <a:r>
              <a:rPr lang="en-US" dirty="0" err="1">
                <a:solidFill>
                  <a:schemeClr val="tx1"/>
                </a:solidFill>
              </a:rPr>
              <a:t>jplane</a:t>
            </a:r>
            <a:endParaRPr lang="en-US" dirty="0">
              <a:solidFill>
                <a:schemeClr val="tx1"/>
              </a:solidFil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5662" y="3099267"/>
            <a:ext cx="6053224" cy="3194404"/>
          </a:xfrm>
          <a:prstGeom prst="rect">
            <a:avLst/>
          </a:prstGeom>
        </p:spPr>
      </p:pic>
    </p:spTree>
    <p:extLst>
      <p:ext uri="{BB962C8B-B14F-4D97-AF65-F5344CB8AC3E}">
        <p14:creationId xmlns:p14="http://schemas.microsoft.com/office/powerpoint/2010/main" val="37485739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 name="Picture 308"/>
          <p:cNvPicPr>
            <a:picLocks noChangeAspect="1"/>
          </p:cNvPicPr>
          <p:nvPr/>
        </p:nvPicPr>
        <p:blipFill>
          <a:blip r:embed="rId3">
            <a:duotone>
              <a:schemeClr val="accent1">
                <a:shade val="45000"/>
                <a:satMod val="135000"/>
              </a:schemeClr>
              <a:prstClr val="white"/>
            </a:duotone>
          </a:blip>
          <a:stretch>
            <a:fillRect/>
          </a:stretch>
        </p:blipFill>
        <p:spPr>
          <a:xfrm>
            <a:off x="3876611" y="1631827"/>
            <a:ext cx="3597963" cy="1751168"/>
          </a:xfrm>
          <a:prstGeom prst="rect">
            <a:avLst/>
          </a:prstGeom>
        </p:spPr>
      </p:pic>
      <p:sp>
        <p:nvSpPr>
          <p:cNvPr id="20" name="Freeform 19"/>
          <p:cNvSpPr>
            <a:spLocks noChangeAspect="1" noEditPoints="1"/>
          </p:cNvSpPr>
          <p:nvPr/>
        </p:nvSpPr>
        <p:spPr bwMode="auto">
          <a:xfrm>
            <a:off x="1187546" y="2648459"/>
            <a:ext cx="2169174" cy="1795485"/>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endParaRPr>
          </a:p>
        </p:txBody>
      </p:sp>
      <p:sp>
        <p:nvSpPr>
          <p:cNvPr id="2" name="Title 1"/>
          <p:cNvSpPr>
            <a:spLocks noGrp="1"/>
          </p:cNvSpPr>
          <p:nvPr>
            <p:ph type="title"/>
          </p:nvPr>
        </p:nvSpPr>
        <p:spPr/>
        <p:txBody>
          <a:bodyPr>
            <a:normAutofit fontScale="90000"/>
          </a:bodyPr>
          <a:lstStyle/>
          <a:p>
            <a:r>
              <a:rPr lang="en-US" sz="5686" dirty="0"/>
              <a:t>Containers and </a:t>
            </a:r>
            <a:r>
              <a:rPr lang="en-US" sz="5686" dirty="0" err="1"/>
              <a:t>Devops</a:t>
            </a:r>
            <a:endParaRPr lang="en-US" dirty="0">
              <a:gradFill>
                <a:gsLst>
                  <a:gs pos="7619">
                    <a:srgbClr val="00188F"/>
                  </a:gs>
                  <a:gs pos="35000">
                    <a:srgbClr val="00188F"/>
                  </a:gs>
                </a:gsLst>
                <a:lin ang="5400000" scaled="0"/>
              </a:gradFill>
            </a:endParaRPr>
          </a:p>
        </p:txBody>
      </p:sp>
      <p:grpSp>
        <p:nvGrpSpPr>
          <p:cNvPr id="3" name="Group 4"/>
          <p:cNvGrpSpPr>
            <a:grpSpLocks noChangeAspect="1"/>
          </p:cNvGrpSpPr>
          <p:nvPr/>
        </p:nvGrpSpPr>
        <p:grpSpPr bwMode="auto">
          <a:xfrm>
            <a:off x="769845" y="3409157"/>
            <a:ext cx="1885960" cy="1034787"/>
            <a:chOff x="1282" y="1466"/>
            <a:chExt cx="1212" cy="665"/>
          </a:xfrm>
        </p:grpSpPr>
        <p:sp>
          <p:nvSpPr>
            <p:cNvPr id="5" name="Freeform 5"/>
            <p:cNvSpPr>
              <a:spLocks/>
            </p:cNvSpPr>
            <p:nvPr/>
          </p:nvSpPr>
          <p:spPr bwMode="auto">
            <a:xfrm>
              <a:off x="2354" y="2063"/>
              <a:ext cx="140" cy="6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9" name="Freeform 6"/>
            <p:cNvSpPr>
              <a:spLocks/>
            </p:cNvSpPr>
            <p:nvPr/>
          </p:nvSpPr>
          <p:spPr bwMode="auto">
            <a:xfrm>
              <a:off x="2096" y="2064"/>
              <a:ext cx="298" cy="38"/>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10" name="Oval 7"/>
            <p:cNvSpPr>
              <a:spLocks noChangeArrowheads="1"/>
            </p:cNvSpPr>
            <p:nvPr/>
          </p:nvSpPr>
          <p:spPr bwMode="auto">
            <a:xfrm>
              <a:off x="1593" y="1955"/>
              <a:ext cx="311" cy="66"/>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11" name="Freeform 8"/>
            <p:cNvSpPr>
              <a:spLocks/>
            </p:cNvSpPr>
            <p:nvPr/>
          </p:nvSpPr>
          <p:spPr bwMode="auto">
            <a:xfrm>
              <a:off x="1366" y="1466"/>
              <a:ext cx="752" cy="52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12" name="Rectangle 9"/>
            <p:cNvSpPr>
              <a:spLocks noChangeArrowheads="1"/>
            </p:cNvSpPr>
            <p:nvPr/>
          </p:nvSpPr>
          <p:spPr bwMode="auto">
            <a:xfrm>
              <a:off x="1390" y="1490"/>
              <a:ext cx="705" cy="39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13" name="Rectangle 10"/>
            <p:cNvSpPr>
              <a:spLocks noChangeArrowheads="1"/>
            </p:cNvSpPr>
            <p:nvPr/>
          </p:nvSpPr>
          <p:spPr bwMode="auto">
            <a:xfrm>
              <a:off x="1282" y="2095"/>
              <a:ext cx="932" cy="35"/>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16" name="Freeform 11"/>
            <p:cNvSpPr>
              <a:spLocks/>
            </p:cNvSpPr>
            <p:nvPr/>
          </p:nvSpPr>
          <p:spPr bwMode="auto">
            <a:xfrm>
              <a:off x="1282" y="2053"/>
              <a:ext cx="932" cy="42"/>
            </a:xfrm>
            <a:custGeom>
              <a:avLst/>
              <a:gdLst>
                <a:gd name="T0" fmla="*/ 932 w 932"/>
                <a:gd name="T1" fmla="*/ 42 h 42"/>
                <a:gd name="T2" fmla="*/ 0 w 932"/>
                <a:gd name="T3" fmla="*/ 42 h 42"/>
                <a:gd name="T4" fmla="*/ 59 w 932"/>
                <a:gd name="T5" fmla="*/ 0 h 42"/>
                <a:gd name="T6" fmla="*/ 874 w 932"/>
                <a:gd name="T7" fmla="*/ 0 h 42"/>
                <a:gd name="T8" fmla="*/ 932 w 932"/>
                <a:gd name="T9" fmla="*/ 42 h 42"/>
              </a:gdLst>
              <a:ahLst/>
              <a:cxnLst>
                <a:cxn ang="0">
                  <a:pos x="T0" y="T1"/>
                </a:cxn>
                <a:cxn ang="0">
                  <a:pos x="T2" y="T3"/>
                </a:cxn>
                <a:cxn ang="0">
                  <a:pos x="T4" y="T5"/>
                </a:cxn>
                <a:cxn ang="0">
                  <a:pos x="T6" y="T7"/>
                </a:cxn>
                <a:cxn ang="0">
                  <a:pos x="T8" y="T9"/>
                </a:cxn>
              </a:cxnLst>
              <a:rect l="0" t="0" r="r" b="b"/>
              <a:pathLst>
                <a:path w="932" h="42">
                  <a:moveTo>
                    <a:pt x="932" y="42"/>
                  </a:moveTo>
                  <a:lnTo>
                    <a:pt x="0" y="42"/>
                  </a:lnTo>
                  <a:lnTo>
                    <a:pt x="59" y="0"/>
                  </a:lnTo>
                  <a:lnTo>
                    <a:pt x="874" y="0"/>
                  </a:lnTo>
                  <a:lnTo>
                    <a:pt x="932" y="42"/>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18" name="Freeform 13"/>
            <p:cNvSpPr>
              <a:spLocks noEditPoints="1"/>
            </p:cNvSpPr>
            <p:nvPr/>
          </p:nvSpPr>
          <p:spPr bwMode="auto">
            <a:xfrm>
              <a:off x="1662" y="1500"/>
              <a:ext cx="185" cy="157"/>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grpSp>
      <p:grpSp>
        <p:nvGrpSpPr>
          <p:cNvPr id="19" name="Group 18"/>
          <p:cNvGrpSpPr/>
          <p:nvPr/>
        </p:nvGrpSpPr>
        <p:grpSpPr>
          <a:xfrm>
            <a:off x="985366" y="3521163"/>
            <a:ext cx="448421" cy="438236"/>
            <a:chOff x="853289" y="2685914"/>
            <a:chExt cx="457478" cy="447088"/>
          </a:xfrm>
        </p:grpSpPr>
        <p:grpSp>
          <p:nvGrpSpPr>
            <p:cNvPr id="41" name="Group 40"/>
            <p:cNvGrpSpPr/>
            <p:nvPr/>
          </p:nvGrpSpPr>
          <p:grpSpPr>
            <a:xfrm>
              <a:off x="933495" y="2733930"/>
              <a:ext cx="316523" cy="355206"/>
              <a:chOff x="2304394" y="2806764"/>
              <a:chExt cx="203894" cy="228812"/>
            </a:xfrm>
            <a:solidFill>
              <a:srgbClr val="00188F"/>
            </a:solidFill>
          </p:grpSpPr>
          <p:sp>
            <p:nvSpPr>
              <p:cNvPr id="4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4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4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grpSp>
        <p:sp>
          <p:nvSpPr>
            <p:cNvPr id="42" name="Rounded Rectangle 41"/>
            <p:cNvSpPr/>
            <p:nvPr/>
          </p:nvSpPr>
          <p:spPr bwMode="auto">
            <a:xfrm>
              <a:off x="853289" y="2685914"/>
              <a:ext cx="457478" cy="447088"/>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4" name="Group 283"/>
          <p:cNvGrpSpPr/>
          <p:nvPr/>
        </p:nvGrpSpPr>
        <p:grpSpPr>
          <a:xfrm>
            <a:off x="1508542" y="3522268"/>
            <a:ext cx="448421" cy="438236"/>
            <a:chOff x="853289" y="2685914"/>
            <a:chExt cx="457478" cy="447088"/>
          </a:xfrm>
        </p:grpSpPr>
        <p:grpSp>
          <p:nvGrpSpPr>
            <p:cNvPr id="285" name="Group 284"/>
            <p:cNvGrpSpPr/>
            <p:nvPr/>
          </p:nvGrpSpPr>
          <p:grpSpPr>
            <a:xfrm>
              <a:off x="933495" y="2733930"/>
              <a:ext cx="316523" cy="355206"/>
              <a:chOff x="2304394" y="2806764"/>
              <a:chExt cx="203894" cy="228812"/>
            </a:xfrm>
            <a:solidFill>
              <a:srgbClr val="00188F"/>
            </a:solidFill>
          </p:grpSpPr>
          <p:sp>
            <p:nvSpPr>
              <p:cNvPr id="28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28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28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grpSp>
        <p:sp>
          <p:nvSpPr>
            <p:cNvPr id="286" name="Rounded Rectangle 285"/>
            <p:cNvSpPr/>
            <p:nvPr/>
          </p:nvSpPr>
          <p:spPr bwMode="auto">
            <a:xfrm>
              <a:off x="853289" y="2685914"/>
              <a:ext cx="457478" cy="447088"/>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826" name="TextBox 825"/>
          <p:cNvSpPr txBox="1"/>
          <p:nvPr/>
        </p:nvSpPr>
        <p:spPr>
          <a:xfrm>
            <a:off x="500576" y="4445845"/>
            <a:ext cx="2789770" cy="1175374"/>
          </a:xfrm>
          <a:prstGeom prst="rect">
            <a:avLst/>
          </a:prstGeom>
          <a:noFill/>
        </p:spPr>
        <p:txBody>
          <a:bodyPr wrap="square" lIns="179259" tIns="143407" rIns="179259" bIns="143407" rtlCol="0">
            <a:spAutoFit/>
          </a:bodyPr>
          <a:lstStyle/>
          <a:p>
            <a:pPr defTabSz="896386">
              <a:lnSpc>
                <a:spcPct val="90000"/>
              </a:lnSpc>
              <a:spcAft>
                <a:spcPts val="588"/>
              </a:spcAft>
              <a:defRPr/>
            </a:pPr>
            <a:r>
              <a:rPr lang="en-US" sz="1567" kern="0" dirty="0">
                <a:gradFill>
                  <a:gsLst>
                    <a:gs pos="85841">
                      <a:srgbClr val="0078D7"/>
                    </a:gs>
                    <a:gs pos="46018">
                      <a:srgbClr val="0078D7"/>
                    </a:gs>
                  </a:gsLst>
                  <a:lin ang="5400000" scaled="1"/>
                </a:gradFill>
              </a:rPr>
              <a:t>Developers </a:t>
            </a:r>
            <a:r>
              <a:rPr lang="en-US" sz="1567" kern="0" dirty="0">
                <a:gradFill>
                  <a:gsLst>
                    <a:gs pos="15929">
                      <a:srgbClr val="505050"/>
                    </a:gs>
                    <a:gs pos="46018">
                      <a:srgbClr val="505050"/>
                    </a:gs>
                  </a:gsLst>
                  <a:lin ang="5400000" scaled="1"/>
                </a:gradFill>
              </a:rPr>
              <a:t>build and test apps in containers, using development environment</a:t>
            </a:r>
            <a:br>
              <a:rPr lang="en-US" sz="1567" kern="0" dirty="0">
                <a:gradFill>
                  <a:gsLst>
                    <a:gs pos="15929">
                      <a:srgbClr val="505050"/>
                    </a:gs>
                    <a:gs pos="46018">
                      <a:srgbClr val="505050"/>
                    </a:gs>
                  </a:gsLst>
                  <a:lin ang="5400000" scaled="1"/>
                </a:gradFill>
              </a:rPr>
            </a:br>
            <a:endParaRPr lang="en-US" sz="1567" kern="0" dirty="0">
              <a:gradFill>
                <a:gsLst>
                  <a:gs pos="15929">
                    <a:srgbClr val="505050"/>
                  </a:gs>
                  <a:gs pos="46018">
                    <a:srgbClr val="505050"/>
                  </a:gs>
                </a:gsLst>
                <a:lin ang="5400000" scaled="1"/>
              </a:gradFill>
            </a:endParaRPr>
          </a:p>
        </p:txBody>
      </p:sp>
      <p:sp>
        <p:nvSpPr>
          <p:cNvPr id="831" name="Rectangle 830"/>
          <p:cNvSpPr/>
          <p:nvPr/>
        </p:nvSpPr>
        <p:spPr>
          <a:xfrm>
            <a:off x="4579111" y="5963703"/>
            <a:ext cx="3033780" cy="535199"/>
          </a:xfrm>
          <a:prstGeom prst="rect">
            <a:avLst/>
          </a:prstGeom>
        </p:spPr>
        <p:txBody>
          <a:bodyPr wrap="square">
            <a:spAutoFit/>
          </a:bodyPr>
          <a:lstStyle/>
          <a:p>
            <a:pPr algn="ctr" defTabSz="896386">
              <a:lnSpc>
                <a:spcPct val="90000"/>
              </a:lnSpc>
              <a:spcAft>
                <a:spcPts val="588"/>
              </a:spcAft>
              <a:defRPr/>
            </a:pPr>
            <a:r>
              <a:rPr lang="en-US" sz="1567" kern="0" dirty="0">
                <a:gradFill>
                  <a:gsLst>
                    <a:gs pos="15929">
                      <a:srgbClr val="505050"/>
                    </a:gs>
                    <a:gs pos="46018">
                      <a:srgbClr val="505050"/>
                    </a:gs>
                  </a:gsLst>
                  <a:lin ang="5400000" scaled="1"/>
                </a:gradFill>
              </a:rPr>
              <a:t>Containers pushed to</a:t>
            </a:r>
            <a:br>
              <a:rPr lang="en-US" sz="1567" kern="0" dirty="0">
                <a:gradFill>
                  <a:gsLst>
                    <a:gs pos="15929">
                      <a:srgbClr val="505050"/>
                    </a:gs>
                    <a:gs pos="46018">
                      <a:srgbClr val="505050"/>
                    </a:gs>
                  </a:gsLst>
                  <a:lin ang="5400000" scaled="1"/>
                </a:gradFill>
              </a:rPr>
            </a:br>
            <a:r>
              <a:rPr lang="en-US" sz="1567" kern="0" dirty="0">
                <a:gradFill>
                  <a:gsLst>
                    <a:gs pos="15929">
                      <a:srgbClr val="505050"/>
                    </a:gs>
                    <a:gs pos="46018">
                      <a:srgbClr val="505050"/>
                    </a:gs>
                  </a:gsLst>
                  <a:lin ang="5400000" scaled="1"/>
                </a:gradFill>
              </a:rPr>
              <a:t>central repository</a:t>
            </a:r>
          </a:p>
        </p:txBody>
      </p:sp>
      <p:sp>
        <p:nvSpPr>
          <p:cNvPr id="260" name="Can 259"/>
          <p:cNvSpPr/>
          <p:nvPr/>
        </p:nvSpPr>
        <p:spPr bwMode="auto">
          <a:xfrm>
            <a:off x="5455141" y="4928565"/>
            <a:ext cx="1281719" cy="978752"/>
          </a:xfrm>
          <a:prstGeom prst="can">
            <a:avLst>
              <a:gd name="adj" fmla="val 16232"/>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p:nvGrpSpPr>
        <p:grpSpPr>
          <a:xfrm>
            <a:off x="5762595" y="5319268"/>
            <a:ext cx="310450" cy="303399"/>
            <a:chOff x="5878098" y="5309578"/>
            <a:chExt cx="316720" cy="309527"/>
          </a:xfrm>
        </p:grpSpPr>
        <p:grpSp>
          <p:nvGrpSpPr>
            <p:cNvPr id="337" name="Group 336"/>
            <p:cNvGrpSpPr/>
            <p:nvPr/>
          </p:nvGrpSpPr>
          <p:grpSpPr>
            <a:xfrm>
              <a:off x="5926891" y="5342820"/>
              <a:ext cx="219134" cy="245915"/>
              <a:chOff x="2304394" y="2806764"/>
              <a:chExt cx="203894" cy="228812"/>
            </a:xfrm>
            <a:solidFill>
              <a:srgbClr val="00188F"/>
            </a:solidFill>
          </p:grpSpPr>
          <p:sp>
            <p:nvSpPr>
              <p:cNvPr id="339"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340"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341"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grpSp>
        <p:sp>
          <p:nvSpPr>
            <p:cNvPr id="338" name="Rounded Rectangle 337"/>
            <p:cNvSpPr/>
            <p:nvPr/>
          </p:nvSpPr>
          <p:spPr bwMode="auto">
            <a:xfrm>
              <a:off x="5878098" y="5309578"/>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 name="Group 16"/>
          <p:cNvGrpSpPr/>
          <p:nvPr/>
        </p:nvGrpSpPr>
        <p:grpSpPr>
          <a:xfrm>
            <a:off x="6129489" y="5319268"/>
            <a:ext cx="310450" cy="303399"/>
            <a:chOff x="6252402" y="5309578"/>
            <a:chExt cx="316720" cy="309527"/>
          </a:xfrm>
        </p:grpSpPr>
        <p:grpSp>
          <p:nvGrpSpPr>
            <p:cNvPr id="343" name="Group 342"/>
            <p:cNvGrpSpPr/>
            <p:nvPr/>
          </p:nvGrpSpPr>
          <p:grpSpPr>
            <a:xfrm>
              <a:off x="6301195" y="5342820"/>
              <a:ext cx="219134" cy="245915"/>
              <a:chOff x="2304394" y="2806764"/>
              <a:chExt cx="203894" cy="228812"/>
            </a:xfrm>
            <a:solidFill>
              <a:srgbClr val="00188F"/>
            </a:solidFill>
          </p:grpSpPr>
          <p:sp>
            <p:nvSpPr>
              <p:cNvPr id="345"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346"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347"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grpSp>
        <p:sp>
          <p:nvSpPr>
            <p:cNvPr id="344" name="Rounded Rectangle 343"/>
            <p:cNvSpPr/>
            <p:nvPr/>
          </p:nvSpPr>
          <p:spPr bwMode="auto">
            <a:xfrm>
              <a:off x="6252402" y="5309578"/>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 name="Group 27"/>
          <p:cNvGrpSpPr/>
          <p:nvPr/>
        </p:nvGrpSpPr>
        <p:grpSpPr>
          <a:xfrm>
            <a:off x="8639650" y="2903243"/>
            <a:ext cx="2700795" cy="2917738"/>
            <a:chOff x="8813259" y="2844756"/>
            <a:chExt cx="2755343" cy="2976668"/>
          </a:xfrm>
        </p:grpSpPr>
        <p:grpSp>
          <p:nvGrpSpPr>
            <p:cNvPr id="262" name="Group 210"/>
            <p:cNvGrpSpPr>
              <a:grpSpLocks noChangeAspect="1"/>
            </p:cNvGrpSpPr>
            <p:nvPr/>
          </p:nvGrpSpPr>
          <p:grpSpPr bwMode="auto">
            <a:xfrm>
              <a:off x="8813259" y="2844756"/>
              <a:ext cx="2755343" cy="1871811"/>
              <a:chOff x="5665" y="1781"/>
              <a:chExt cx="1210" cy="822"/>
            </a:xfrm>
          </p:grpSpPr>
          <p:sp>
            <p:nvSpPr>
              <p:cNvPr id="264" name="Freeform 211"/>
              <p:cNvSpPr>
                <a:spLocks/>
              </p:cNvSpPr>
              <p:nvPr/>
            </p:nvSpPr>
            <p:spPr bwMode="auto">
              <a:xfrm>
                <a:off x="5712" y="1781"/>
                <a:ext cx="332" cy="298"/>
              </a:xfrm>
              <a:custGeom>
                <a:avLst/>
                <a:gdLst>
                  <a:gd name="T0" fmla="*/ 332 w 332"/>
                  <a:gd name="T1" fmla="*/ 298 h 298"/>
                  <a:gd name="T2" fmla="*/ 0 w 332"/>
                  <a:gd name="T3" fmla="*/ 267 h 298"/>
                  <a:gd name="T4" fmla="*/ 0 w 332"/>
                  <a:gd name="T5" fmla="*/ 0 h 298"/>
                  <a:gd name="T6" fmla="*/ 332 w 332"/>
                  <a:gd name="T7" fmla="*/ 82 h 298"/>
                  <a:gd name="T8" fmla="*/ 332 w 332"/>
                  <a:gd name="T9" fmla="*/ 298 h 298"/>
                </a:gdLst>
                <a:ahLst/>
                <a:cxnLst>
                  <a:cxn ang="0">
                    <a:pos x="T0" y="T1"/>
                  </a:cxn>
                  <a:cxn ang="0">
                    <a:pos x="T2" y="T3"/>
                  </a:cxn>
                  <a:cxn ang="0">
                    <a:pos x="T4" y="T5"/>
                  </a:cxn>
                  <a:cxn ang="0">
                    <a:pos x="T6" y="T7"/>
                  </a:cxn>
                  <a:cxn ang="0">
                    <a:pos x="T8" y="T9"/>
                  </a:cxn>
                </a:cxnLst>
                <a:rect l="0" t="0" r="r" b="b"/>
                <a:pathLst>
                  <a:path w="332" h="298">
                    <a:moveTo>
                      <a:pt x="332" y="298"/>
                    </a:moveTo>
                    <a:lnTo>
                      <a:pt x="0" y="267"/>
                    </a:lnTo>
                    <a:lnTo>
                      <a:pt x="0" y="0"/>
                    </a:lnTo>
                    <a:lnTo>
                      <a:pt x="332" y="82"/>
                    </a:lnTo>
                    <a:lnTo>
                      <a:pt x="332" y="29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65" name="Freeform 212"/>
              <p:cNvSpPr>
                <a:spLocks/>
              </p:cNvSpPr>
              <p:nvPr/>
            </p:nvSpPr>
            <p:spPr bwMode="auto">
              <a:xfrm>
                <a:off x="6501" y="1781"/>
                <a:ext cx="330" cy="298"/>
              </a:xfrm>
              <a:custGeom>
                <a:avLst/>
                <a:gdLst>
                  <a:gd name="T0" fmla="*/ 0 w 330"/>
                  <a:gd name="T1" fmla="*/ 298 h 298"/>
                  <a:gd name="T2" fmla="*/ 330 w 330"/>
                  <a:gd name="T3" fmla="*/ 262 h 298"/>
                  <a:gd name="T4" fmla="*/ 330 w 330"/>
                  <a:gd name="T5" fmla="*/ 0 h 298"/>
                  <a:gd name="T6" fmla="*/ 0 w 330"/>
                  <a:gd name="T7" fmla="*/ 82 h 298"/>
                  <a:gd name="T8" fmla="*/ 0 w 330"/>
                  <a:gd name="T9" fmla="*/ 298 h 298"/>
                </a:gdLst>
                <a:ahLst/>
                <a:cxnLst>
                  <a:cxn ang="0">
                    <a:pos x="T0" y="T1"/>
                  </a:cxn>
                  <a:cxn ang="0">
                    <a:pos x="T2" y="T3"/>
                  </a:cxn>
                  <a:cxn ang="0">
                    <a:pos x="T4" y="T5"/>
                  </a:cxn>
                  <a:cxn ang="0">
                    <a:pos x="T6" y="T7"/>
                  </a:cxn>
                  <a:cxn ang="0">
                    <a:pos x="T8" y="T9"/>
                  </a:cxn>
                </a:cxnLst>
                <a:rect l="0" t="0" r="r" b="b"/>
                <a:pathLst>
                  <a:path w="330" h="298">
                    <a:moveTo>
                      <a:pt x="0" y="298"/>
                    </a:moveTo>
                    <a:lnTo>
                      <a:pt x="330" y="262"/>
                    </a:lnTo>
                    <a:lnTo>
                      <a:pt x="330" y="0"/>
                    </a:lnTo>
                    <a:lnTo>
                      <a:pt x="0" y="82"/>
                    </a:lnTo>
                    <a:lnTo>
                      <a:pt x="0" y="29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66" name="Oval 213"/>
              <p:cNvSpPr>
                <a:spLocks noChangeArrowheads="1"/>
              </p:cNvSpPr>
              <p:nvPr/>
            </p:nvSpPr>
            <p:spPr bwMode="auto">
              <a:xfrm>
                <a:off x="5771" y="2398"/>
                <a:ext cx="186" cy="40"/>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67" name="Oval 214"/>
              <p:cNvSpPr>
                <a:spLocks noChangeArrowheads="1"/>
              </p:cNvSpPr>
              <p:nvPr/>
            </p:nvSpPr>
            <p:spPr bwMode="auto">
              <a:xfrm>
                <a:off x="6574" y="2398"/>
                <a:ext cx="186" cy="40"/>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68" name="Oval 215"/>
              <p:cNvSpPr>
                <a:spLocks noChangeArrowheads="1"/>
              </p:cNvSpPr>
              <p:nvPr/>
            </p:nvSpPr>
            <p:spPr bwMode="auto">
              <a:xfrm>
                <a:off x="6198" y="2375"/>
                <a:ext cx="150" cy="3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69" name="Oval 216"/>
              <p:cNvSpPr>
                <a:spLocks noChangeArrowheads="1"/>
              </p:cNvSpPr>
              <p:nvPr/>
            </p:nvSpPr>
            <p:spPr bwMode="auto">
              <a:xfrm>
                <a:off x="6198" y="2503"/>
                <a:ext cx="150" cy="31"/>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70" name="Oval 217"/>
              <p:cNvSpPr>
                <a:spLocks noChangeArrowheads="1"/>
              </p:cNvSpPr>
              <p:nvPr/>
            </p:nvSpPr>
            <p:spPr bwMode="auto">
              <a:xfrm>
                <a:off x="6074" y="2529"/>
                <a:ext cx="37" cy="8"/>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71" name="Oval 218"/>
              <p:cNvSpPr>
                <a:spLocks noChangeArrowheads="1"/>
              </p:cNvSpPr>
              <p:nvPr/>
            </p:nvSpPr>
            <p:spPr bwMode="auto">
              <a:xfrm>
                <a:off x="6121" y="2529"/>
                <a:ext cx="37" cy="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72" name="Oval 219"/>
              <p:cNvSpPr>
                <a:spLocks noChangeArrowheads="1"/>
              </p:cNvSpPr>
              <p:nvPr/>
            </p:nvSpPr>
            <p:spPr bwMode="auto">
              <a:xfrm>
                <a:off x="6145" y="2516"/>
                <a:ext cx="36" cy="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73" name="Oval 220"/>
              <p:cNvSpPr>
                <a:spLocks noChangeArrowheads="1"/>
              </p:cNvSpPr>
              <p:nvPr/>
            </p:nvSpPr>
            <p:spPr bwMode="auto">
              <a:xfrm>
                <a:off x="6097" y="2516"/>
                <a:ext cx="38" cy="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74" name="Oval 221"/>
              <p:cNvSpPr>
                <a:spLocks noChangeArrowheads="1"/>
              </p:cNvSpPr>
              <p:nvPr/>
            </p:nvSpPr>
            <p:spPr bwMode="auto">
              <a:xfrm>
                <a:off x="6169" y="2529"/>
                <a:ext cx="36" cy="8"/>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75" name="Oval 222"/>
              <p:cNvSpPr>
                <a:spLocks noChangeArrowheads="1"/>
              </p:cNvSpPr>
              <p:nvPr/>
            </p:nvSpPr>
            <p:spPr bwMode="auto">
              <a:xfrm>
                <a:off x="6436" y="2529"/>
                <a:ext cx="38" cy="8"/>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76" name="Oval 223"/>
              <p:cNvSpPr>
                <a:spLocks noChangeArrowheads="1"/>
              </p:cNvSpPr>
              <p:nvPr/>
            </p:nvSpPr>
            <p:spPr bwMode="auto">
              <a:xfrm>
                <a:off x="6389" y="2529"/>
                <a:ext cx="37" cy="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77" name="Oval 224"/>
              <p:cNvSpPr>
                <a:spLocks noChangeArrowheads="1"/>
              </p:cNvSpPr>
              <p:nvPr/>
            </p:nvSpPr>
            <p:spPr bwMode="auto">
              <a:xfrm>
                <a:off x="6366" y="2516"/>
                <a:ext cx="37" cy="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78" name="Oval 225"/>
              <p:cNvSpPr>
                <a:spLocks noChangeArrowheads="1"/>
              </p:cNvSpPr>
              <p:nvPr/>
            </p:nvSpPr>
            <p:spPr bwMode="auto">
              <a:xfrm>
                <a:off x="6412" y="2516"/>
                <a:ext cx="38" cy="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79" name="Oval 226"/>
              <p:cNvSpPr>
                <a:spLocks noChangeArrowheads="1"/>
              </p:cNvSpPr>
              <p:nvPr/>
            </p:nvSpPr>
            <p:spPr bwMode="auto">
              <a:xfrm>
                <a:off x="6342" y="2529"/>
                <a:ext cx="37" cy="8"/>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80" name="Oval 227"/>
              <p:cNvSpPr>
                <a:spLocks noChangeArrowheads="1"/>
              </p:cNvSpPr>
              <p:nvPr/>
            </p:nvSpPr>
            <p:spPr bwMode="auto">
              <a:xfrm>
                <a:off x="6018"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81" name="Oval 228"/>
              <p:cNvSpPr>
                <a:spLocks noChangeArrowheads="1"/>
              </p:cNvSpPr>
              <p:nvPr/>
            </p:nvSpPr>
            <p:spPr bwMode="auto">
              <a:xfrm>
                <a:off x="6050"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90" name="Oval 229"/>
              <p:cNvSpPr>
                <a:spLocks noChangeArrowheads="1"/>
              </p:cNvSpPr>
              <p:nvPr/>
            </p:nvSpPr>
            <p:spPr bwMode="auto">
              <a:xfrm>
                <a:off x="6065" y="2555"/>
                <a:ext cx="25"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96" name="Oval 230"/>
              <p:cNvSpPr>
                <a:spLocks noChangeArrowheads="1"/>
              </p:cNvSpPr>
              <p:nvPr/>
            </p:nvSpPr>
            <p:spPr bwMode="auto">
              <a:xfrm>
                <a:off x="6034"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97" name="Oval 231"/>
              <p:cNvSpPr>
                <a:spLocks noChangeArrowheads="1"/>
              </p:cNvSpPr>
              <p:nvPr/>
            </p:nvSpPr>
            <p:spPr bwMode="auto">
              <a:xfrm>
                <a:off x="6082"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98" name="Oval 232"/>
              <p:cNvSpPr>
                <a:spLocks noChangeArrowheads="1"/>
              </p:cNvSpPr>
              <p:nvPr/>
            </p:nvSpPr>
            <p:spPr bwMode="auto">
              <a:xfrm>
                <a:off x="6162"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99" name="Oval 233"/>
              <p:cNvSpPr>
                <a:spLocks noChangeArrowheads="1"/>
              </p:cNvSpPr>
              <p:nvPr/>
            </p:nvSpPr>
            <p:spPr bwMode="auto">
              <a:xfrm>
                <a:off x="6130" y="2555"/>
                <a:ext cx="23"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00" name="Oval 234"/>
              <p:cNvSpPr>
                <a:spLocks noChangeArrowheads="1"/>
              </p:cNvSpPr>
              <p:nvPr/>
            </p:nvSpPr>
            <p:spPr bwMode="auto">
              <a:xfrm>
                <a:off x="6114"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01" name="Oval 235"/>
              <p:cNvSpPr>
                <a:spLocks noChangeArrowheads="1"/>
              </p:cNvSpPr>
              <p:nvPr/>
            </p:nvSpPr>
            <p:spPr bwMode="auto">
              <a:xfrm>
                <a:off x="6145"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02" name="Oval 236"/>
              <p:cNvSpPr>
                <a:spLocks noChangeArrowheads="1"/>
              </p:cNvSpPr>
              <p:nvPr/>
            </p:nvSpPr>
            <p:spPr bwMode="auto">
              <a:xfrm>
                <a:off x="6097" y="2555"/>
                <a:ext cx="26"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03" name="Oval 237"/>
              <p:cNvSpPr>
                <a:spLocks noChangeArrowheads="1"/>
              </p:cNvSpPr>
              <p:nvPr/>
            </p:nvSpPr>
            <p:spPr bwMode="auto">
              <a:xfrm>
                <a:off x="6177"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04" name="Oval 238"/>
              <p:cNvSpPr>
                <a:spLocks noChangeArrowheads="1"/>
              </p:cNvSpPr>
              <p:nvPr/>
            </p:nvSpPr>
            <p:spPr bwMode="auto">
              <a:xfrm>
                <a:off x="6209"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05" name="Oval 239"/>
              <p:cNvSpPr>
                <a:spLocks noChangeArrowheads="1"/>
              </p:cNvSpPr>
              <p:nvPr/>
            </p:nvSpPr>
            <p:spPr bwMode="auto">
              <a:xfrm>
                <a:off x="6225" y="2555"/>
                <a:ext cx="25"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56" name="Oval 240"/>
              <p:cNvSpPr>
                <a:spLocks noChangeArrowheads="1"/>
              </p:cNvSpPr>
              <p:nvPr/>
            </p:nvSpPr>
            <p:spPr bwMode="auto">
              <a:xfrm>
                <a:off x="6193" y="2555"/>
                <a:ext cx="25"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59" name="Oval 241"/>
              <p:cNvSpPr>
                <a:spLocks noChangeArrowheads="1"/>
              </p:cNvSpPr>
              <p:nvPr/>
            </p:nvSpPr>
            <p:spPr bwMode="auto">
              <a:xfrm>
                <a:off x="6240"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60" name="Oval 242"/>
              <p:cNvSpPr>
                <a:spLocks noChangeArrowheads="1"/>
              </p:cNvSpPr>
              <p:nvPr/>
            </p:nvSpPr>
            <p:spPr bwMode="auto">
              <a:xfrm>
                <a:off x="6320" y="2555"/>
                <a:ext cx="25"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61" name="Oval 243"/>
              <p:cNvSpPr>
                <a:spLocks noChangeArrowheads="1"/>
              </p:cNvSpPr>
              <p:nvPr/>
            </p:nvSpPr>
            <p:spPr bwMode="auto">
              <a:xfrm>
                <a:off x="6289"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62" name="Oval 244"/>
              <p:cNvSpPr>
                <a:spLocks noChangeArrowheads="1"/>
              </p:cNvSpPr>
              <p:nvPr/>
            </p:nvSpPr>
            <p:spPr bwMode="auto">
              <a:xfrm>
                <a:off x="6272" y="2564"/>
                <a:ext cx="26"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63" name="Oval 245"/>
              <p:cNvSpPr>
                <a:spLocks noChangeArrowheads="1"/>
              </p:cNvSpPr>
              <p:nvPr/>
            </p:nvSpPr>
            <p:spPr bwMode="auto">
              <a:xfrm>
                <a:off x="6305" y="2564"/>
                <a:ext cx="23"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64" name="Oval 246"/>
              <p:cNvSpPr>
                <a:spLocks noChangeArrowheads="1"/>
              </p:cNvSpPr>
              <p:nvPr/>
            </p:nvSpPr>
            <p:spPr bwMode="auto">
              <a:xfrm>
                <a:off x="6257"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65" name="Oval 247"/>
              <p:cNvSpPr>
                <a:spLocks noChangeArrowheads="1"/>
              </p:cNvSpPr>
              <p:nvPr/>
            </p:nvSpPr>
            <p:spPr bwMode="auto">
              <a:xfrm>
                <a:off x="6337"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66" name="Oval 248"/>
              <p:cNvSpPr>
                <a:spLocks noChangeArrowheads="1"/>
              </p:cNvSpPr>
              <p:nvPr/>
            </p:nvSpPr>
            <p:spPr bwMode="auto">
              <a:xfrm>
                <a:off x="6368"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67" name="Oval 249"/>
              <p:cNvSpPr>
                <a:spLocks noChangeArrowheads="1"/>
              </p:cNvSpPr>
              <p:nvPr/>
            </p:nvSpPr>
            <p:spPr bwMode="auto">
              <a:xfrm>
                <a:off x="6384"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68" name="Oval 250"/>
              <p:cNvSpPr>
                <a:spLocks noChangeArrowheads="1"/>
              </p:cNvSpPr>
              <p:nvPr/>
            </p:nvSpPr>
            <p:spPr bwMode="auto">
              <a:xfrm>
                <a:off x="6352"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69" name="Oval 251"/>
              <p:cNvSpPr>
                <a:spLocks noChangeArrowheads="1"/>
              </p:cNvSpPr>
              <p:nvPr/>
            </p:nvSpPr>
            <p:spPr bwMode="auto">
              <a:xfrm>
                <a:off x="6400"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70" name="Oval 252"/>
              <p:cNvSpPr>
                <a:spLocks noChangeArrowheads="1"/>
              </p:cNvSpPr>
              <p:nvPr/>
            </p:nvSpPr>
            <p:spPr bwMode="auto">
              <a:xfrm>
                <a:off x="6480" y="2555"/>
                <a:ext cx="23"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71" name="Oval 253"/>
              <p:cNvSpPr>
                <a:spLocks noChangeArrowheads="1"/>
              </p:cNvSpPr>
              <p:nvPr/>
            </p:nvSpPr>
            <p:spPr bwMode="auto">
              <a:xfrm>
                <a:off x="6447" y="2555"/>
                <a:ext cx="26"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72" name="Oval 254"/>
              <p:cNvSpPr>
                <a:spLocks noChangeArrowheads="1"/>
              </p:cNvSpPr>
              <p:nvPr/>
            </p:nvSpPr>
            <p:spPr bwMode="auto">
              <a:xfrm>
                <a:off x="6432"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73" name="Oval 255"/>
              <p:cNvSpPr>
                <a:spLocks noChangeArrowheads="1"/>
              </p:cNvSpPr>
              <p:nvPr/>
            </p:nvSpPr>
            <p:spPr bwMode="auto">
              <a:xfrm>
                <a:off x="6463"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74" name="Oval 256"/>
              <p:cNvSpPr>
                <a:spLocks noChangeArrowheads="1"/>
              </p:cNvSpPr>
              <p:nvPr/>
            </p:nvSpPr>
            <p:spPr bwMode="auto">
              <a:xfrm>
                <a:off x="6495"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75" name="Oval 257"/>
              <p:cNvSpPr>
                <a:spLocks noChangeArrowheads="1"/>
              </p:cNvSpPr>
              <p:nvPr/>
            </p:nvSpPr>
            <p:spPr bwMode="auto">
              <a:xfrm>
                <a:off x="6415" y="2555"/>
                <a:ext cx="25"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76" name="Oval 258"/>
              <p:cNvSpPr>
                <a:spLocks noChangeArrowheads="1"/>
              </p:cNvSpPr>
              <p:nvPr/>
            </p:nvSpPr>
            <p:spPr bwMode="auto">
              <a:xfrm>
                <a:off x="5970"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77" name="Oval 259"/>
              <p:cNvSpPr>
                <a:spLocks noChangeArrowheads="1"/>
              </p:cNvSpPr>
              <p:nvPr/>
            </p:nvSpPr>
            <p:spPr bwMode="auto">
              <a:xfrm>
                <a:off x="6008"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78" name="Oval 260"/>
              <p:cNvSpPr>
                <a:spLocks noChangeArrowheads="1"/>
              </p:cNvSpPr>
              <p:nvPr/>
            </p:nvSpPr>
            <p:spPr bwMode="auto">
              <a:xfrm>
                <a:off x="6027"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79" name="Oval 261"/>
              <p:cNvSpPr>
                <a:spLocks noChangeArrowheads="1"/>
              </p:cNvSpPr>
              <p:nvPr/>
            </p:nvSpPr>
            <p:spPr bwMode="auto">
              <a:xfrm>
                <a:off x="5990" y="2586"/>
                <a:ext cx="28"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80" name="Oval 262"/>
              <p:cNvSpPr>
                <a:spLocks noChangeArrowheads="1"/>
              </p:cNvSpPr>
              <p:nvPr/>
            </p:nvSpPr>
            <p:spPr bwMode="auto">
              <a:xfrm>
                <a:off x="6046"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81" name="Oval 263"/>
              <p:cNvSpPr>
                <a:spLocks noChangeArrowheads="1"/>
              </p:cNvSpPr>
              <p:nvPr/>
            </p:nvSpPr>
            <p:spPr bwMode="auto">
              <a:xfrm>
                <a:off x="6141" y="2586"/>
                <a:ext cx="29"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82" name="Oval 264"/>
              <p:cNvSpPr>
                <a:spLocks noChangeArrowheads="1"/>
              </p:cNvSpPr>
              <p:nvPr/>
            </p:nvSpPr>
            <p:spPr bwMode="auto">
              <a:xfrm>
                <a:off x="6103" y="2586"/>
                <a:ext cx="29" cy="6"/>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83" name="Oval 265"/>
              <p:cNvSpPr>
                <a:spLocks noChangeArrowheads="1"/>
              </p:cNvSpPr>
              <p:nvPr/>
            </p:nvSpPr>
            <p:spPr bwMode="auto">
              <a:xfrm>
                <a:off x="6083" y="2596"/>
                <a:ext cx="30" cy="7"/>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32" name="Oval 266"/>
              <p:cNvSpPr>
                <a:spLocks noChangeArrowheads="1"/>
              </p:cNvSpPr>
              <p:nvPr/>
            </p:nvSpPr>
            <p:spPr bwMode="auto">
              <a:xfrm>
                <a:off x="6121" y="2596"/>
                <a:ext cx="30"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33" name="Oval 267"/>
              <p:cNvSpPr>
                <a:spLocks noChangeArrowheads="1"/>
              </p:cNvSpPr>
              <p:nvPr/>
            </p:nvSpPr>
            <p:spPr bwMode="auto">
              <a:xfrm>
                <a:off x="6065"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34" name="Oval 268"/>
              <p:cNvSpPr>
                <a:spLocks noChangeArrowheads="1"/>
              </p:cNvSpPr>
              <p:nvPr/>
            </p:nvSpPr>
            <p:spPr bwMode="auto">
              <a:xfrm>
                <a:off x="6159" y="2596"/>
                <a:ext cx="29" cy="7"/>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35" name="Oval 269"/>
              <p:cNvSpPr>
                <a:spLocks noChangeArrowheads="1"/>
              </p:cNvSpPr>
              <p:nvPr/>
            </p:nvSpPr>
            <p:spPr bwMode="auto">
              <a:xfrm>
                <a:off x="6198" y="2596"/>
                <a:ext cx="28"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36" name="Oval 270"/>
              <p:cNvSpPr>
                <a:spLocks noChangeArrowheads="1"/>
              </p:cNvSpPr>
              <p:nvPr/>
            </p:nvSpPr>
            <p:spPr bwMode="auto">
              <a:xfrm>
                <a:off x="6216"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37" name="Oval 271"/>
              <p:cNvSpPr>
                <a:spLocks noChangeArrowheads="1"/>
              </p:cNvSpPr>
              <p:nvPr/>
            </p:nvSpPr>
            <p:spPr bwMode="auto">
              <a:xfrm>
                <a:off x="6179" y="2586"/>
                <a:ext cx="29"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38" name="Oval 272"/>
              <p:cNvSpPr>
                <a:spLocks noChangeArrowheads="1"/>
              </p:cNvSpPr>
              <p:nvPr/>
            </p:nvSpPr>
            <p:spPr bwMode="auto">
              <a:xfrm>
                <a:off x="6236" y="2596"/>
                <a:ext cx="28"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39" name="Oval 273"/>
              <p:cNvSpPr>
                <a:spLocks noChangeArrowheads="1"/>
              </p:cNvSpPr>
              <p:nvPr/>
            </p:nvSpPr>
            <p:spPr bwMode="auto">
              <a:xfrm>
                <a:off x="6330" y="2586"/>
                <a:ext cx="29" cy="6"/>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40" name="Oval 274"/>
              <p:cNvSpPr>
                <a:spLocks noChangeArrowheads="1"/>
              </p:cNvSpPr>
              <p:nvPr/>
            </p:nvSpPr>
            <p:spPr bwMode="auto">
              <a:xfrm>
                <a:off x="6292" y="2586"/>
                <a:ext cx="29"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41" name="Oval 275"/>
              <p:cNvSpPr>
                <a:spLocks noChangeArrowheads="1"/>
              </p:cNvSpPr>
              <p:nvPr/>
            </p:nvSpPr>
            <p:spPr bwMode="auto">
              <a:xfrm>
                <a:off x="6274"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42" name="Oval 276"/>
              <p:cNvSpPr>
                <a:spLocks noChangeArrowheads="1"/>
              </p:cNvSpPr>
              <p:nvPr/>
            </p:nvSpPr>
            <p:spPr bwMode="auto">
              <a:xfrm>
                <a:off x="6312"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43" name="Oval 277"/>
              <p:cNvSpPr>
                <a:spLocks noChangeArrowheads="1"/>
              </p:cNvSpPr>
              <p:nvPr/>
            </p:nvSpPr>
            <p:spPr bwMode="auto">
              <a:xfrm>
                <a:off x="6254"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44" name="Oval 278"/>
              <p:cNvSpPr>
                <a:spLocks noChangeArrowheads="1"/>
              </p:cNvSpPr>
              <p:nvPr/>
            </p:nvSpPr>
            <p:spPr bwMode="auto">
              <a:xfrm>
                <a:off x="6349" y="2596"/>
                <a:ext cx="30"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45" name="Oval 279"/>
              <p:cNvSpPr>
                <a:spLocks noChangeArrowheads="1"/>
              </p:cNvSpPr>
              <p:nvPr/>
            </p:nvSpPr>
            <p:spPr bwMode="auto">
              <a:xfrm>
                <a:off x="6387" y="2596"/>
                <a:ext cx="30"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46" name="Oval 280"/>
              <p:cNvSpPr>
                <a:spLocks noChangeArrowheads="1"/>
              </p:cNvSpPr>
              <p:nvPr/>
            </p:nvSpPr>
            <p:spPr bwMode="auto">
              <a:xfrm>
                <a:off x="6405"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47" name="Oval 281"/>
              <p:cNvSpPr>
                <a:spLocks noChangeArrowheads="1"/>
              </p:cNvSpPr>
              <p:nvPr/>
            </p:nvSpPr>
            <p:spPr bwMode="auto">
              <a:xfrm>
                <a:off x="6368" y="2586"/>
                <a:ext cx="29"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48" name="Oval 282"/>
              <p:cNvSpPr>
                <a:spLocks noChangeArrowheads="1"/>
              </p:cNvSpPr>
              <p:nvPr/>
            </p:nvSpPr>
            <p:spPr bwMode="auto">
              <a:xfrm>
                <a:off x="6425" y="2596"/>
                <a:ext cx="29" cy="7"/>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49" name="Oval 283"/>
              <p:cNvSpPr>
                <a:spLocks noChangeArrowheads="1"/>
              </p:cNvSpPr>
              <p:nvPr/>
            </p:nvSpPr>
            <p:spPr bwMode="auto">
              <a:xfrm>
                <a:off x="6520" y="2586"/>
                <a:ext cx="30" cy="6"/>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50" name="Oval 284"/>
              <p:cNvSpPr>
                <a:spLocks noChangeArrowheads="1"/>
              </p:cNvSpPr>
              <p:nvPr/>
            </p:nvSpPr>
            <p:spPr bwMode="auto">
              <a:xfrm>
                <a:off x="6482" y="2586"/>
                <a:ext cx="28"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51" name="Oval 285"/>
              <p:cNvSpPr>
                <a:spLocks noChangeArrowheads="1"/>
              </p:cNvSpPr>
              <p:nvPr/>
            </p:nvSpPr>
            <p:spPr bwMode="auto">
              <a:xfrm>
                <a:off x="6463"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52" name="Oval 286"/>
              <p:cNvSpPr>
                <a:spLocks noChangeArrowheads="1"/>
              </p:cNvSpPr>
              <p:nvPr/>
            </p:nvSpPr>
            <p:spPr bwMode="auto">
              <a:xfrm>
                <a:off x="6501"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53" name="Oval 287"/>
              <p:cNvSpPr>
                <a:spLocks noChangeArrowheads="1"/>
              </p:cNvSpPr>
              <p:nvPr/>
            </p:nvSpPr>
            <p:spPr bwMode="auto">
              <a:xfrm>
                <a:off x="6538" y="2596"/>
                <a:ext cx="30"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54" name="Oval 288"/>
              <p:cNvSpPr>
                <a:spLocks noChangeArrowheads="1"/>
              </p:cNvSpPr>
              <p:nvPr/>
            </p:nvSpPr>
            <p:spPr bwMode="auto">
              <a:xfrm>
                <a:off x="6443"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55" name="Oval 289"/>
              <p:cNvSpPr>
                <a:spLocks noChangeArrowheads="1"/>
              </p:cNvSpPr>
              <p:nvPr/>
            </p:nvSpPr>
            <p:spPr bwMode="auto">
              <a:xfrm>
                <a:off x="6228" y="2499"/>
                <a:ext cx="89" cy="1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56" name="Freeform 290"/>
              <p:cNvSpPr>
                <a:spLocks/>
              </p:cNvSpPr>
              <p:nvPr/>
            </p:nvSpPr>
            <p:spPr bwMode="auto">
              <a:xfrm>
                <a:off x="6088" y="2138"/>
                <a:ext cx="364" cy="253"/>
              </a:xfrm>
              <a:custGeom>
                <a:avLst/>
                <a:gdLst>
                  <a:gd name="T0" fmla="*/ 255 w 260"/>
                  <a:gd name="T1" fmla="*/ 181 h 181"/>
                  <a:gd name="T2" fmla="*/ 260 w 260"/>
                  <a:gd name="T3" fmla="*/ 176 h 181"/>
                  <a:gd name="T4" fmla="*/ 260 w 260"/>
                  <a:gd name="T5" fmla="*/ 5 h 181"/>
                  <a:gd name="T6" fmla="*/ 255 w 260"/>
                  <a:gd name="T7" fmla="*/ 0 h 181"/>
                  <a:gd name="T8" fmla="*/ 5 w 260"/>
                  <a:gd name="T9" fmla="*/ 0 h 181"/>
                  <a:gd name="T10" fmla="*/ 0 w 260"/>
                  <a:gd name="T11" fmla="*/ 5 h 181"/>
                  <a:gd name="T12" fmla="*/ 0 w 260"/>
                  <a:gd name="T13" fmla="*/ 176 h 181"/>
                  <a:gd name="T14" fmla="*/ 5 w 260"/>
                  <a:gd name="T15" fmla="*/ 181 h 181"/>
                  <a:gd name="T16" fmla="*/ 255 w 260"/>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181">
                    <a:moveTo>
                      <a:pt x="255" y="181"/>
                    </a:moveTo>
                    <a:cubicBezTo>
                      <a:pt x="258" y="181"/>
                      <a:pt x="260" y="178"/>
                      <a:pt x="260" y="176"/>
                    </a:cubicBezTo>
                    <a:cubicBezTo>
                      <a:pt x="260" y="5"/>
                      <a:pt x="260" y="5"/>
                      <a:pt x="260" y="5"/>
                    </a:cubicBezTo>
                    <a:cubicBezTo>
                      <a:pt x="260" y="3"/>
                      <a:pt x="258" y="0"/>
                      <a:pt x="255" y="0"/>
                    </a:cubicBezTo>
                    <a:cubicBezTo>
                      <a:pt x="5" y="0"/>
                      <a:pt x="5" y="0"/>
                      <a:pt x="5" y="0"/>
                    </a:cubicBezTo>
                    <a:cubicBezTo>
                      <a:pt x="2" y="0"/>
                      <a:pt x="0" y="3"/>
                      <a:pt x="0" y="5"/>
                    </a:cubicBezTo>
                    <a:cubicBezTo>
                      <a:pt x="0" y="176"/>
                      <a:pt x="0" y="176"/>
                      <a:pt x="0" y="176"/>
                    </a:cubicBezTo>
                    <a:cubicBezTo>
                      <a:pt x="0" y="178"/>
                      <a:pt x="2" y="181"/>
                      <a:pt x="5" y="181"/>
                    </a:cubicBezTo>
                    <a:lnTo>
                      <a:pt x="255" y="18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57" name="Rectangle 291"/>
              <p:cNvSpPr>
                <a:spLocks noChangeArrowheads="1"/>
              </p:cNvSpPr>
              <p:nvPr/>
            </p:nvSpPr>
            <p:spPr bwMode="auto">
              <a:xfrm>
                <a:off x="6099" y="2149"/>
                <a:ext cx="341" cy="19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58" name="Freeform 292"/>
              <p:cNvSpPr>
                <a:spLocks/>
              </p:cNvSpPr>
              <p:nvPr/>
            </p:nvSpPr>
            <p:spPr bwMode="auto">
              <a:xfrm>
                <a:off x="5665" y="2110"/>
                <a:ext cx="26" cy="323"/>
              </a:xfrm>
              <a:custGeom>
                <a:avLst/>
                <a:gdLst>
                  <a:gd name="T0" fmla="*/ 0 w 26"/>
                  <a:gd name="T1" fmla="*/ 321 h 323"/>
                  <a:gd name="T2" fmla="*/ 26 w 26"/>
                  <a:gd name="T3" fmla="*/ 323 h 323"/>
                  <a:gd name="T4" fmla="*/ 26 w 26"/>
                  <a:gd name="T5" fmla="*/ 0 h 323"/>
                  <a:gd name="T6" fmla="*/ 0 w 26"/>
                  <a:gd name="T7" fmla="*/ 3 h 323"/>
                  <a:gd name="T8" fmla="*/ 0 w 26"/>
                  <a:gd name="T9" fmla="*/ 321 h 323"/>
                </a:gdLst>
                <a:ahLst/>
                <a:cxnLst>
                  <a:cxn ang="0">
                    <a:pos x="T0" y="T1"/>
                  </a:cxn>
                  <a:cxn ang="0">
                    <a:pos x="T2" y="T3"/>
                  </a:cxn>
                  <a:cxn ang="0">
                    <a:pos x="T4" y="T5"/>
                  </a:cxn>
                  <a:cxn ang="0">
                    <a:pos x="T6" y="T7"/>
                  </a:cxn>
                  <a:cxn ang="0">
                    <a:pos x="T8" y="T9"/>
                  </a:cxn>
                </a:cxnLst>
                <a:rect l="0" t="0" r="r" b="b"/>
                <a:pathLst>
                  <a:path w="26" h="323">
                    <a:moveTo>
                      <a:pt x="0" y="321"/>
                    </a:moveTo>
                    <a:lnTo>
                      <a:pt x="26" y="323"/>
                    </a:lnTo>
                    <a:lnTo>
                      <a:pt x="26" y="0"/>
                    </a:lnTo>
                    <a:lnTo>
                      <a:pt x="0" y="3"/>
                    </a:lnTo>
                    <a:lnTo>
                      <a:pt x="0" y="3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59" name="Freeform 293"/>
              <p:cNvSpPr>
                <a:spLocks/>
              </p:cNvSpPr>
              <p:nvPr/>
            </p:nvSpPr>
            <p:spPr bwMode="auto">
              <a:xfrm>
                <a:off x="5684" y="2110"/>
                <a:ext cx="377" cy="323"/>
              </a:xfrm>
              <a:custGeom>
                <a:avLst/>
                <a:gdLst>
                  <a:gd name="T0" fmla="*/ 264 w 269"/>
                  <a:gd name="T1" fmla="*/ 204 h 231"/>
                  <a:gd name="T2" fmla="*/ 269 w 269"/>
                  <a:gd name="T3" fmla="*/ 199 h 231"/>
                  <a:gd name="T4" fmla="*/ 269 w 269"/>
                  <a:gd name="T5" fmla="*/ 22 h 231"/>
                  <a:gd name="T6" fmla="*/ 264 w 269"/>
                  <a:gd name="T7" fmla="*/ 17 h 231"/>
                  <a:gd name="T8" fmla="*/ 5 w 269"/>
                  <a:gd name="T9" fmla="*/ 0 h 231"/>
                  <a:gd name="T10" fmla="*/ 0 w 269"/>
                  <a:gd name="T11" fmla="*/ 6 h 231"/>
                  <a:gd name="T12" fmla="*/ 0 w 269"/>
                  <a:gd name="T13" fmla="*/ 225 h 231"/>
                  <a:gd name="T14" fmla="*/ 5 w 269"/>
                  <a:gd name="T15" fmla="*/ 231 h 231"/>
                  <a:gd name="T16" fmla="*/ 264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264" y="204"/>
                    </a:moveTo>
                    <a:cubicBezTo>
                      <a:pt x="267" y="204"/>
                      <a:pt x="269" y="201"/>
                      <a:pt x="269" y="199"/>
                    </a:cubicBezTo>
                    <a:cubicBezTo>
                      <a:pt x="269" y="22"/>
                      <a:pt x="269" y="22"/>
                      <a:pt x="269" y="22"/>
                    </a:cubicBezTo>
                    <a:cubicBezTo>
                      <a:pt x="269" y="20"/>
                      <a:pt x="267" y="17"/>
                      <a:pt x="264" y="17"/>
                    </a:cubicBezTo>
                    <a:cubicBezTo>
                      <a:pt x="5" y="0"/>
                      <a:pt x="5" y="0"/>
                      <a:pt x="5" y="0"/>
                    </a:cubicBezTo>
                    <a:cubicBezTo>
                      <a:pt x="2" y="0"/>
                      <a:pt x="0" y="3"/>
                      <a:pt x="0" y="6"/>
                    </a:cubicBezTo>
                    <a:cubicBezTo>
                      <a:pt x="0" y="225"/>
                      <a:pt x="0" y="225"/>
                      <a:pt x="0" y="225"/>
                    </a:cubicBezTo>
                    <a:cubicBezTo>
                      <a:pt x="0" y="228"/>
                      <a:pt x="2" y="231"/>
                      <a:pt x="5" y="231"/>
                    </a:cubicBezTo>
                    <a:lnTo>
                      <a:pt x="264" y="204"/>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60" name="Freeform 294"/>
              <p:cNvSpPr>
                <a:spLocks/>
              </p:cNvSpPr>
              <p:nvPr/>
            </p:nvSpPr>
            <p:spPr bwMode="auto">
              <a:xfrm>
                <a:off x="5700" y="2125"/>
                <a:ext cx="350" cy="252"/>
              </a:xfrm>
              <a:custGeom>
                <a:avLst/>
                <a:gdLst>
                  <a:gd name="T0" fmla="*/ 350 w 350"/>
                  <a:gd name="T1" fmla="*/ 223 h 252"/>
                  <a:gd name="T2" fmla="*/ 0 w 350"/>
                  <a:gd name="T3" fmla="*/ 252 h 252"/>
                  <a:gd name="T4" fmla="*/ 0 w 350"/>
                  <a:gd name="T5" fmla="*/ 0 h 252"/>
                  <a:gd name="T6" fmla="*/ 350 w 350"/>
                  <a:gd name="T7" fmla="*/ 20 h 252"/>
                  <a:gd name="T8" fmla="*/ 350 w 350"/>
                  <a:gd name="T9" fmla="*/ 223 h 252"/>
                </a:gdLst>
                <a:ahLst/>
                <a:cxnLst>
                  <a:cxn ang="0">
                    <a:pos x="T0" y="T1"/>
                  </a:cxn>
                  <a:cxn ang="0">
                    <a:pos x="T2" y="T3"/>
                  </a:cxn>
                  <a:cxn ang="0">
                    <a:pos x="T4" y="T5"/>
                  </a:cxn>
                  <a:cxn ang="0">
                    <a:pos x="T6" y="T7"/>
                  </a:cxn>
                  <a:cxn ang="0">
                    <a:pos x="T8" y="T9"/>
                  </a:cxn>
                </a:cxnLst>
                <a:rect l="0" t="0" r="r" b="b"/>
                <a:pathLst>
                  <a:path w="350" h="252">
                    <a:moveTo>
                      <a:pt x="350" y="223"/>
                    </a:moveTo>
                    <a:lnTo>
                      <a:pt x="0" y="252"/>
                    </a:lnTo>
                    <a:lnTo>
                      <a:pt x="0" y="0"/>
                    </a:lnTo>
                    <a:lnTo>
                      <a:pt x="350" y="20"/>
                    </a:lnTo>
                    <a:lnTo>
                      <a:pt x="350" y="22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61" name="Freeform 295"/>
              <p:cNvSpPr>
                <a:spLocks/>
              </p:cNvSpPr>
              <p:nvPr/>
            </p:nvSpPr>
            <p:spPr bwMode="auto">
              <a:xfrm>
                <a:off x="6848" y="2110"/>
                <a:ext cx="27" cy="323"/>
              </a:xfrm>
              <a:custGeom>
                <a:avLst/>
                <a:gdLst>
                  <a:gd name="T0" fmla="*/ 27 w 27"/>
                  <a:gd name="T1" fmla="*/ 321 h 323"/>
                  <a:gd name="T2" fmla="*/ 0 w 27"/>
                  <a:gd name="T3" fmla="*/ 323 h 323"/>
                  <a:gd name="T4" fmla="*/ 0 w 27"/>
                  <a:gd name="T5" fmla="*/ 0 h 323"/>
                  <a:gd name="T6" fmla="*/ 27 w 27"/>
                  <a:gd name="T7" fmla="*/ 3 h 323"/>
                  <a:gd name="T8" fmla="*/ 27 w 27"/>
                  <a:gd name="T9" fmla="*/ 321 h 323"/>
                </a:gdLst>
                <a:ahLst/>
                <a:cxnLst>
                  <a:cxn ang="0">
                    <a:pos x="T0" y="T1"/>
                  </a:cxn>
                  <a:cxn ang="0">
                    <a:pos x="T2" y="T3"/>
                  </a:cxn>
                  <a:cxn ang="0">
                    <a:pos x="T4" y="T5"/>
                  </a:cxn>
                  <a:cxn ang="0">
                    <a:pos x="T6" y="T7"/>
                  </a:cxn>
                  <a:cxn ang="0">
                    <a:pos x="T8" y="T9"/>
                  </a:cxn>
                </a:cxnLst>
                <a:rect l="0" t="0" r="r" b="b"/>
                <a:pathLst>
                  <a:path w="27" h="323">
                    <a:moveTo>
                      <a:pt x="27" y="321"/>
                    </a:moveTo>
                    <a:lnTo>
                      <a:pt x="0" y="323"/>
                    </a:lnTo>
                    <a:lnTo>
                      <a:pt x="0" y="0"/>
                    </a:lnTo>
                    <a:lnTo>
                      <a:pt x="27" y="3"/>
                    </a:lnTo>
                    <a:lnTo>
                      <a:pt x="27" y="3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62" name="Freeform 296"/>
              <p:cNvSpPr>
                <a:spLocks/>
              </p:cNvSpPr>
              <p:nvPr/>
            </p:nvSpPr>
            <p:spPr bwMode="auto">
              <a:xfrm>
                <a:off x="6478" y="2110"/>
                <a:ext cx="377" cy="323"/>
              </a:xfrm>
              <a:custGeom>
                <a:avLst/>
                <a:gdLst>
                  <a:gd name="T0" fmla="*/ 5 w 269"/>
                  <a:gd name="T1" fmla="*/ 204 h 231"/>
                  <a:gd name="T2" fmla="*/ 0 w 269"/>
                  <a:gd name="T3" fmla="*/ 199 h 231"/>
                  <a:gd name="T4" fmla="*/ 0 w 269"/>
                  <a:gd name="T5" fmla="*/ 22 h 231"/>
                  <a:gd name="T6" fmla="*/ 5 w 269"/>
                  <a:gd name="T7" fmla="*/ 17 h 231"/>
                  <a:gd name="T8" fmla="*/ 264 w 269"/>
                  <a:gd name="T9" fmla="*/ 0 h 231"/>
                  <a:gd name="T10" fmla="*/ 269 w 269"/>
                  <a:gd name="T11" fmla="*/ 6 h 231"/>
                  <a:gd name="T12" fmla="*/ 269 w 269"/>
                  <a:gd name="T13" fmla="*/ 225 h 231"/>
                  <a:gd name="T14" fmla="*/ 264 w 269"/>
                  <a:gd name="T15" fmla="*/ 231 h 231"/>
                  <a:gd name="T16" fmla="*/ 5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5" y="204"/>
                    </a:moveTo>
                    <a:cubicBezTo>
                      <a:pt x="3" y="204"/>
                      <a:pt x="0" y="201"/>
                      <a:pt x="0" y="199"/>
                    </a:cubicBezTo>
                    <a:cubicBezTo>
                      <a:pt x="0" y="22"/>
                      <a:pt x="0" y="22"/>
                      <a:pt x="0" y="22"/>
                    </a:cubicBezTo>
                    <a:cubicBezTo>
                      <a:pt x="0" y="20"/>
                      <a:pt x="3" y="17"/>
                      <a:pt x="5" y="17"/>
                    </a:cubicBezTo>
                    <a:cubicBezTo>
                      <a:pt x="264" y="0"/>
                      <a:pt x="264" y="0"/>
                      <a:pt x="264" y="0"/>
                    </a:cubicBezTo>
                    <a:cubicBezTo>
                      <a:pt x="267" y="0"/>
                      <a:pt x="269" y="3"/>
                      <a:pt x="269" y="6"/>
                    </a:cubicBezTo>
                    <a:cubicBezTo>
                      <a:pt x="269" y="225"/>
                      <a:pt x="269" y="225"/>
                      <a:pt x="269" y="225"/>
                    </a:cubicBezTo>
                    <a:cubicBezTo>
                      <a:pt x="269" y="228"/>
                      <a:pt x="267" y="231"/>
                      <a:pt x="264" y="231"/>
                    </a:cubicBezTo>
                    <a:lnTo>
                      <a:pt x="5" y="20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63" name="Freeform 297"/>
              <p:cNvSpPr>
                <a:spLocks/>
              </p:cNvSpPr>
              <p:nvPr/>
            </p:nvSpPr>
            <p:spPr bwMode="auto">
              <a:xfrm>
                <a:off x="6491" y="2125"/>
                <a:ext cx="350" cy="252"/>
              </a:xfrm>
              <a:custGeom>
                <a:avLst/>
                <a:gdLst>
                  <a:gd name="T0" fmla="*/ 0 w 350"/>
                  <a:gd name="T1" fmla="*/ 223 h 252"/>
                  <a:gd name="T2" fmla="*/ 350 w 350"/>
                  <a:gd name="T3" fmla="*/ 252 h 252"/>
                  <a:gd name="T4" fmla="*/ 350 w 350"/>
                  <a:gd name="T5" fmla="*/ 0 h 252"/>
                  <a:gd name="T6" fmla="*/ 0 w 350"/>
                  <a:gd name="T7" fmla="*/ 20 h 252"/>
                  <a:gd name="T8" fmla="*/ 0 w 350"/>
                  <a:gd name="T9" fmla="*/ 223 h 252"/>
                </a:gdLst>
                <a:ahLst/>
                <a:cxnLst>
                  <a:cxn ang="0">
                    <a:pos x="T0" y="T1"/>
                  </a:cxn>
                  <a:cxn ang="0">
                    <a:pos x="T2" y="T3"/>
                  </a:cxn>
                  <a:cxn ang="0">
                    <a:pos x="T4" y="T5"/>
                  </a:cxn>
                  <a:cxn ang="0">
                    <a:pos x="T6" y="T7"/>
                  </a:cxn>
                  <a:cxn ang="0">
                    <a:pos x="T8" y="T9"/>
                  </a:cxn>
                </a:cxnLst>
                <a:rect l="0" t="0" r="r" b="b"/>
                <a:pathLst>
                  <a:path w="350" h="252">
                    <a:moveTo>
                      <a:pt x="0" y="223"/>
                    </a:moveTo>
                    <a:lnTo>
                      <a:pt x="350" y="252"/>
                    </a:lnTo>
                    <a:lnTo>
                      <a:pt x="350" y="0"/>
                    </a:lnTo>
                    <a:lnTo>
                      <a:pt x="0" y="20"/>
                    </a:lnTo>
                    <a:lnTo>
                      <a:pt x="0" y="22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64" name="Freeform 298"/>
              <p:cNvSpPr>
                <a:spLocks/>
              </p:cNvSpPr>
              <p:nvPr/>
            </p:nvSpPr>
            <p:spPr bwMode="auto">
              <a:xfrm>
                <a:off x="5724" y="2282"/>
                <a:ext cx="18" cy="70"/>
              </a:xfrm>
              <a:custGeom>
                <a:avLst/>
                <a:gdLst>
                  <a:gd name="T0" fmla="*/ 18 w 18"/>
                  <a:gd name="T1" fmla="*/ 0 h 70"/>
                  <a:gd name="T2" fmla="*/ 18 w 18"/>
                  <a:gd name="T3" fmla="*/ 69 h 70"/>
                  <a:gd name="T4" fmla="*/ 0 w 18"/>
                  <a:gd name="T5" fmla="*/ 70 h 70"/>
                  <a:gd name="T6" fmla="*/ 0 w 18"/>
                  <a:gd name="T7" fmla="*/ 2 h 70"/>
                  <a:gd name="T8" fmla="*/ 18 w 18"/>
                  <a:gd name="T9" fmla="*/ 0 h 70"/>
                </a:gdLst>
                <a:ahLst/>
                <a:cxnLst>
                  <a:cxn ang="0">
                    <a:pos x="T0" y="T1"/>
                  </a:cxn>
                  <a:cxn ang="0">
                    <a:pos x="T2" y="T3"/>
                  </a:cxn>
                  <a:cxn ang="0">
                    <a:pos x="T4" y="T5"/>
                  </a:cxn>
                  <a:cxn ang="0">
                    <a:pos x="T6" y="T7"/>
                  </a:cxn>
                  <a:cxn ang="0">
                    <a:pos x="T8" y="T9"/>
                  </a:cxn>
                </a:cxnLst>
                <a:rect l="0" t="0" r="r" b="b"/>
                <a:pathLst>
                  <a:path w="18" h="70">
                    <a:moveTo>
                      <a:pt x="18" y="0"/>
                    </a:moveTo>
                    <a:lnTo>
                      <a:pt x="18" y="69"/>
                    </a:lnTo>
                    <a:lnTo>
                      <a:pt x="0" y="70"/>
                    </a:lnTo>
                    <a:lnTo>
                      <a:pt x="0" y="2"/>
                    </a:lnTo>
                    <a:lnTo>
                      <a:pt x="18"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65" name="Freeform 299"/>
              <p:cNvSpPr>
                <a:spLocks/>
              </p:cNvSpPr>
              <p:nvPr/>
            </p:nvSpPr>
            <p:spPr bwMode="auto">
              <a:xfrm>
                <a:off x="5977" y="2201"/>
                <a:ext cx="49" cy="22"/>
              </a:xfrm>
              <a:custGeom>
                <a:avLst/>
                <a:gdLst>
                  <a:gd name="T0" fmla="*/ 33 w 35"/>
                  <a:gd name="T1" fmla="*/ 0 h 16"/>
                  <a:gd name="T2" fmla="*/ 34 w 35"/>
                  <a:gd name="T3" fmla="*/ 4 h 16"/>
                  <a:gd name="T4" fmla="*/ 35 w 35"/>
                  <a:gd name="T5" fmla="*/ 8 h 16"/>
                  <a:gd name="T6" fmla="*/ 35 w 35"/>
                  <a:gd name="T7" fmla="*/ 12 h 16"/>
                  <a:gd name="T8" fmla="*/ 35 w 35"/>
                  <a:gd name="T9" fmla="*/ 16 h 16"/>
                  <a:gd name="T10" fmla="*/ 0 w 35"/>
                  <a:gd name="T11" fmla="*/ 16 h 16"/>
                  <a:gd name="T12" fmla="*/ 33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33" y="0"/>
                    </a:moveTo>
                    <a:cubicBezTo>
                      <a:pt x="33" y="1"/>
                      <a:pt x="34" y="3"/>
                      <a:pt x="34" y="4"/>
                    </a:cubicBezTo>
                    <a:cubicBezTo>
                      <a:pt x="34" y="5"/>
                      <a:pt x="35" y="7"/>
                      <a:pt x="35" y="8"/>
                    </a:cubicBezTo>
                    <a:cubicBezTo>
                      <a:pt x="35" y="9"/>
                      <a:pt x="35" y="11"/>
                      <a:pt x="35" y="12"/>
                    </a:cubicBezTo>
                    <a:cubicBezTo>
                      <a:pt x="35" y="13"/>
                      <a:pt x="35" y="15"/>
                      <a:pt x="35" y="16"/>
                    </a:cubicBezTo>
                    <a:cubicBezTo>
                      <a:pt x="0" y="16"/>
                      <a:pt x="0" y="16"/>
                      <a:pt x="0" y="16"/>
                    </a:cubicBezTo>
                    <a:lnTo>
                      <a:pt x="3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66" name="Freeform 300"/>
              <p:cNvSpPr>
                <a:spLocks/>
              </p:cNvSpPr>
              <p:nvPr/>
            </p:nvSpPr>
            <p:spPr bwMode="auto">
              <a:xfrm>
                <a:off x="5977" y="2179"/>
                <a:ext cx="46" cy="44"/>
              </a:xfrm>
              <a:custGeom>
                <a:avLst/>
                <a:gdLst>
                  <a:gd name="T0" fmla="*/ 24 w 33"/>
                  <a:gd name="T1" fmla="*/ 0 h 32"/>
                  <a:gd name="T2" fmla="*/ 27 w 33"/>
                  <a:gd name="T3" fmla="*/ 4 h 32"/>
                  <a:gd name="T4" fmla="*/ 29 w 33"/>
                  <a:gd name="T5" fmla="*/ 8 h 32"/>
                  <a:gd name="T6" fmla="*/ 31 w 33"/>
                  <a:gd name="T7" fmla="*/ 12 h 32"/>
                  <a:gd name="T8" fmla="*/ 33 w 33"/>
                  <a:gd name="T9" fmla="*/ 16 h 32"/>
                  <a:gd name="T10" fmla="*/ 0 w 33"/>
                  <a:gd name="T11" fmla="*/ 32 h 32"/>
                  <a:gd name="T12" fmla="*/ 24 w 33"/>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33" h="32">
                    <a:moveTo>
                      <a:pt x="24" y="0"/>
                    </a:moveTo>
                    <a:cubicBezTo>
                      <a:pt x="25" y="1"/>
                      <a:pt x="26" y="3"/>
                      <a:pt x="27" y="4"/>
                    </a:cubicBezTo>
                    <a:cubicBezTo>
                      <a:pt x="28" y="5"/>
                      <a:pt x="29" y="6"/>
                      <a:pt x="29" y="8"/>
                    </a:cubicBezTo>
                    <a:cubicBezTo>
                      <a:pt x="30" y="9"/>
                      <a:pt x="31" y="10"/>
                      <a:pt x="31" y="12"/>
                    </a:cubicBezTo>
                    <a:cubicBezTo>
                      <a:pt x="32" y="13"/>
                      <a:pt x="32" y="15"/>
                      <a:pt x="33" y="16"/>
                    </a:cubicBezTo>
                    <a:cubicBezTo>
                      <a:pt x="0" y="32"/>
                      <a:pt x="0" y="32"/>
                      <a:pt x="0" y="32"/>
                    </a:cubicBezTo>
                    <a:lnTo>
                      <a:pt x="2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67" name="Freeform 301"/>
              <p:cNvSpPr>
                <a:spLocks/>
              </p:cNvSpPr>
              <p:nvPr/>
            </p:nvSpPr>
            <p:spPr bwMode="auto">
              <a:xfrm>
                <a:off x="5953" y="2223"/>
                <a:ext cx="73" cy="62"/>
              </a:xfrm>
              <a:custGeom>
                <a:avLst/>
                <a:gdLst>
                  <a:gd name="T0" fmla="*/ 17 w 52"/>
                  <a:gd name="T1" fmla="*/ 0 h 44"/>
                  <a:gd name="T2" fmla="*/ 52 w 52"/>
                  <a:gd name="T3" fmla="*/ 0 h 44"/>
                  <a:gd name="T4" fmla="*/ 50 w 52"/>
                  <a:gd name="T5" fmla="*/ 17 h 44"/>
                  <a:gd name="T6" fmla="*/ 42 w 52"/>
                  <a:gd name="T7" fmla="*/ 30 h 44"/>
                  <a:gd name="T8" fmla="*/ 31 w 52"/>
                  <a:gd name="T9" fmla="*/ 40 h 44"/>
                  <a:gd name="T10" fmla="*/ 17 w 52"/>
                  <a:gd name="T11" fmla="*/ 44 h 44"/>
                  <a:gd name="T12" fmla="*/ 12 w 52"/>
                  <a:gd name="T13" fmla="*/ 44 h 44"/>
                  <a:gd name="T14" fmla="*/ 8 w 52"/>
                  <a:gd name="T15" fmla="*/ 43 h 44"/>
                  <a:gd name="T16" fmla="*/ 4 w 52"/>
                  <a:gd name="T17" fmla="*/ 41 h 44"/>
                  <a:gd name="T18" fmla="*/ 0 w 52"/>
                  <a:gd name="T19" fmla="*/ 39 h 44"/>
                  <a:gd name="T20" fmla="*/ 17 w 52"/>
                  <a:gd name="T2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4">
                    <a:moveTo>
                      <a:pt x="17" y="0"/>
                    </a:moveTo>
                    <a:cubicBezTo>
                      <a:pt x="52" y="0"/>
                      <a:pt x="52" y="0"/>
                      <a:pt x="52" y="0"/>
                    </a:cubicBezTo>
                    <a:cubicBezTo>
                      <a:pt x="52" y="6"/>
                      <a:pt x="52" y="12"/>
                      <a:pt x="50" y="17"/>
                    </a:cubicBezTo>
                    <a:cubicBezTo>
                      <a:pt x="48" y="22"/>
                      <a:pt x="46" y="26"/>
                      <a:pt x="42" y="30"/>
                    </a:cubicBezTo>
                    <a:cubicBezTo>
                      <a:pt x="39" y="34"/>
                      <a:pt x="35" y="38"/>
                      <a:pt x="31" y="40"/>
                    </a:cubicBezTo>
                    <a:cubicBezTo>
                      <a:pt x="27" y="42"/>
                      <a:pt x="22" y="44"/>
                      <a:pt x="17" y="44"/>
                    </a:cubicBezTo>
                    <a:cubicBezTo>
                      <a:pt x="15" y="44"/>
                      <a:pt x="14" y="44"/>
                      <a:pt x="12" y="44"/>
                    </a:cubicBezTo>
                    <a:cubicBezTo>
                      <a:pt x="11" y="43"/>
                      <a:pt x="9" y="43"/>
                      <a:pt x="8" y="43"/>
                    </a:cubicBezTo>
                    <a:cubicBezTo>
                      <a:pt x="6" y="42"/>
                      <a:pt x="5" y="42"/>
                      <a:pt x="4" y="41"/>
                    </a:cubicBezTo>
                    <a:cubicBezTo>
                      <a:pt x="2" y="41"/>
                      <a:pt x="1" y="40"/>
                      <a:pt x="0" y="39"/>
                    </a:cubicBezTo>
                    <a:lnTo>
                      <a:pt x="1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68" name="Freeform 302"/>
              <p:cNvSpPr>
                <a:spLocks/>
              </p:cNvSpPr>
              <p:nvPr/>
            </p:nvSpPr>
            <p:spPr bwMode="auto">
              <a:xfrm>
                <a:off x="5977" y="2223"/>
                <a:ext cx="49" cy="62"/>
              </a:xfrm>
              <a:custGeom>
                <a:avLst/>
                <a:gdLst>
                  <a:gd name="T0" fmla="*/ 35 w 35"/>
                  <a:gd name="T1" fmla="*/ 0 h 44"/>
                  <a:gd name="T2" fmla="*/ 33 w 35"/>
                  <a:gd name="T3" fmla="*/ 17 h 44"/>
                  <a:gd name="T4" fmla="*/ 25 w 35"/>
                  <a:gd name="T5" fmla="*/ 30 h 44"/>
                  <a:gd name="T6" fmla="*/ 14 w 35"/>
                  <a:gd name="T7" fmla="*/ 40 h 44"/>
                  <a:gd name="T8" fmla="*/ 0 w 35"/>
                  <a:gd name="T9" fmla="*/ 44 h 44"/>
                  <a:gd name="T10" fmla="*/ 14 w 35"/>
                  <a:gd name="T11" fmla="*/ 40 h 44"/>
                  <a:gd name="T12" fmla="*/ 25 w 35"/>
                  <a:gd name="T13" fmla="*/ 30 h 44"/>
                  <a:gd name="T14" fmla="*/ 33 w 35"/>
                  <a:gd name="T15" fmla="*/ 17 h 44"/>
                  <a:gd name="T16" fmla="*/ 35 w 35"/>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44">
                    <a:moveTo>
                      <a:pt x="35" y="0"/>
                    </a:moveTo>
                    <a:cubicBezTo>
                      <a:pt x="35" y="6"/>
                      <a:pt x="35" y="12"/>
                      <a:pt x="33" y="17"/>
                    </a:cubicBezTo>
                    <a:cubicBezTo>
                      <a:pt x="31" y="22"/>
                      <a:pt x="29" y="26"/>
                      <a:pt x="25" y="30"/>
                    </a:cubicBezTo>
                    <a:cubicBezTo>
                      <a:pt x="22" y="34"/>
                      <a:pt x="18" y="38"/>
                      <a:pt x="14" y="40"/>
                    </a:cubicBezTo>
                    <a:cubicBezTo>
                      <a:pt x="10" y="42"/>
                      <a:pt x="5" y="44"/>
                      <a:pt x="0" y="44"/>
                    </a:cubicBezTo>
                    <a:cubicBezTo>
                      <a:pt x="5" y="44"/>
                      <a:pt x="10" y="42"/>
                      <a:pt x="14" y="40"/>
                    </a:cubicBezTo>
                    <a:cubicBezTo>
                      <a:pt x="18" y="38"/>
                      <a:pt x="22" y="34"/>
                      <a:pt x="25" y="30"/>
                    </a:cubicBezTo>
                    <a:cubicBezTo>
                      <a:pt x="29" y="26"/>
                      <a:pt x="31" y="22"/>
                      <a:pt x="33" y="17"/>
                    </a:cubicBezTo>
                    <a:cubicBezTo>
                      <a:pt x="35" y="12"/>
                      <a:pt x="35" y="6"/>
                      <a:pt x="35"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69" name="Freeform 303"/>
              <p:cNvSpPr>
                <a:spLocks/>
              </p:cNvSpPr>
              <p:nvPr/>
            </p:nvSpPr>
            <p:spPr bwMode="auto">
              <a:xfrm>
                <a:off x="5977" y="2160"/>
                <a:ext cx="34" cy="19"/>
              </a:xfrm>
              <a:custGeom>
                <a:avLst/>
                <a:gdLst>
                  <a:gd name="T0" fmla="*/ 0 w 24"/>
                  <a:gd name="T1" fmla="*/ 0 h 13"/>
                  <a:gd name="T2" fmla="*/ 7 w 24"/>
                  <a:gd name="T3" fmla="*/ 2 h 13"/>
                  <a:gd name="T4" fmla="*/ 13 w 24"/>
                  <a:gd name="T5" fmla="*/ 4 h 13"/>
                  <a:gd name="T6" fmla="*/ 19 w 24"/>
                  <a:gd name="T7" fmla="*/ 8 h 13"/>
                  <a:gd name="T8" fmla="*/ 24 w 24"/>
                  <a:gd name="T9" fmla="*/ 13 h 13"/>
                  <a:gd name="T10" fmla="*/ 19 w 24"/>
                  <a:gd name="T11" fmla="*/ 8 h 13"/>
                  <a:gd name="T12" fmla="*/ 13 w 24"/>
                  <a:gd name="T13" fmla="*/ 4 h 13"/>
                  <a:gd name="T14" fmla="*/ 7 w 24"/>
                  <a:gd name="T15" fmla="*/ 2 h 13"/>
                  <a:gd name="T16" fmla="*/ 0 w 2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3">
                    <a:moveTo>
                      <a:pt x="0" y="0"/>
                    </a:moveTo>
                    <a:cubicBezTo>
                      <a:pt x="2" y="0"/>
                      <a:pt x="5" y="1"/>
                      <a:pt x="7" y="2"/>
                    </a:cubicBezTo>
                    <a:cubicBezTo>
                      <a:pt x="9" y="2"/>
                      <a:pt x="11" y="3"/>
                      <a:pt x="13" y="4"/>
                    </a:cubicBezTo>
                    <a:cubicBezTo>
                      <a:pt x="15" y="5"/>
                      <a:pt x="17" y="7"/>
                      <a:pt x="19" y="8"/>
                    </a:cubicBezTo>
                    <a:cubicBezTo>
                      <a:pt x="21" y="10"/>
                      <a:pt x="23" y="11"/>
                      <a:pt x="24" y="13"/>
                    </a:cubicBezTo>
                    <a:cubicBezTo>
                      <a:pt x="23" y="11"/>
                      <a:pt x="21" y="10"/>
                      <a:pt x="19" y="8"/>
                    </a:cubicBezTo>
                    <a:cubicBezTo>
                      <a:pt x="17" y="7"/>
                      <a:pt x="15" y="5"/>
                      <a:pt x="13" y="4"/>
                    </a:cubicBezTo>
                    <a:cubicBezTo>
                      <a:pt x="11" y="3"/>
                      <a:pt x="9" y="2"/>
                      <a:pt x="7" y="2"/>
                    </a:cubicBezTo>
                    <a:cubicBezTo>
                      <a:pt x="5" y="1"/>
                      <a:pt x="2" y="0"/>
                      <a:pt x="0"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70" name="Freeform 304"/>
              <p:cNvSpPr>
                <a:spLocks/>
              </p:cNvSpPr>
              <p:nvPr/>
            </p:nvSpPr>
            <p:spPr bwMode="auto">
              <a:xfrm>
                <a:off x="5955" y="2160"/>
                <a:ext cx="56" cy="63"/>
              </a:xfrm>
              <a:custGeom>
                <a:avLst/>
                <a:gdLst>
                  <a:gd name="T0" fmla="*/ 16 w 40"/>
                  <a:gd name="T1" fmla="*/ 0 h 45"/>
                  <a:gd name="T2" fmla="*/ 23 w 40"/>
                  <a:gd name="T3" fmla="*/ 2 h 45"/>
                  <a:gd name="T4" fmla="*/ 29 w 40"/>
                  <a:gd name="T5" fmla="*/ 4 h 45"/>
                  <a:gd name="T6" fmla="*/ 35 w 40"/>
                  <a:gd name="T7" fmla="*/ 8 h 45"/>
                  <a:gd name="T8" fmla="*/ 40 w 40"/>
                  <a:gd name="T9" fmla="*/ 13 h 45"/>
                  <a:gd name="T10" fmla="*/ 16 w 40"/>
                  <a:gd name="T11" fmla="*/ 45 h 45"/>
                  <a:gd name="T12" fmla="*/ 0 w 40"/>
                  <a:gd name="T13" fmla="*/ 3 h 45"/>
                  <a:gd name="T14" fmla="*/ 3 w 40"/>
                  <a:gd name="T15" fmla="*/ 2 h 45"/>
                  <a:gd name="T16" fmla="*/ 8 w 40"/>
                  <a:gd name="T17" fmla="*/ 1 h 45"/>
                  <a:gd name="T18" fmla="*/ 12 w 40"/>
                  <a:gd name="T19" fmla="*/ 0 h 45"/>
                  <a:gd name="T20" fmla="*/ 16 w 40"/>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5">
                    <a:moveTo>
                      <a:pt x="16" y="0"/>
                    </a:moveTo>
                    <a:cubicBezTo>
                      <a:pt x="18" y="0"/>
                      <a:pt x="21" y="1"/>
                      <a:pt x="23" y="2"/>
                    </a:cubicBezTo>
                    <a:cubicBezTo>
                      <a:pt x="25" y="2"/>
                      <a:pt x="27" y="3"/>
                      <a:pt x="29" y="4"/>
                    </a:cubicBezTo>
                    <a:cubicBezTo>
                      <a:pt x="31" y="5"/>
                      <a:pt x="33" y="7"/>
                      <a:pt x="35" y="8"/>
                    </a:cubicBezTo>
                    <a:cubicBezTo>
                      <a:pt x="37" y="10"/>
                      <a:pt x="39" y="11"/>
                      <a:pt x="40" y="13"/>
                    </a:cubicBezTo>
                    <a:cubicBezTo>
                      <a:pt x="16" y="45"/>
                      <a:pt x="16" y="45"/>
                      <a:pt x="16" y="45"/>
                    </a:cubicBezTo>
                    <a:cubicBezTo>
                      <a:pt x="0" y="3"/>
                      <a:pt x="0" y="3"/>
                      <a:pt x="0" y="3"/>
                    </a:cubicBezTo>
                    <a:cubicBezTo>
                      <a:pt x="1" y="3"/>
                      <a:pt x="2" y="2"/>
                      <a:pt x="3" y="2"/>
                    </a:cubicBezTo>
                    <a:cubicBezTo>
                      <a:pt x="5" y="1"/>
                      <a:pt x="6" y="1"/>
                      <a:pt x="8" y="1"/>
                    </a:cubicBezTo>
                    <a:cubicBezTo>
                      <a:pt x="9" y="0"/>
                      <a:pt x="10" y="0"/>
                      <a:pt x="12" y="0"/>
                    </a:cubicBezTo>
                    <a:cubicBezTo>
                      <a:pt x="13" y="0"/>
                      <a:pt x="14"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71" name="Freeform 305"/>
              <p:cNvSpPr>
                <a:spLocks/>
              </p:cNvSpPr>
              <p:nvPr/>
            </p:nvSpPr>
            <p:spPr bwMode="auto">
              <a:xfrm>
                <a:off x="5938" y="2223"/>
                <a:ext cx="39" cy="55"/>
              </a:xfrm>
              <a:custGeom>
                <a:avLst/>
                <a:gdLst>
                  <a:gd name="T0" fmla="*/ 28 w 28"/>
                  <a:gd name="T1" fmla="*/ 0 h 39"/>
                  <a:gd name="T2" fmla="*/ 11 w 28"/>
                  <a:gd name="T3" fmla="*/ 39 h 39"/>
                  <a:gd name="T4" fmla="*/ 8 w 28"/>
                  <a:gd name="T5" fmla="*/ 38 h 39"/>
                  <a:gd name="T6" fmla="*/ 5 w 28"/>
                  <a:gd name="T7" fmla="*/ 36 h 39"/>
                  <a:gd name="T8" fmla="*/ 3 w 28"/>
                  <a:gd name="T9" fmla="*/ 34 h 39"/>
                  <a:gd name="T10" fmla="*/ 0 w 28"/>
                  <a:gd name="T11" fmla="*/ 31 h 39"/>
                  <a:gd name="T12" fmla="*/ 28 w 28"/>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28" h="39">
                    <a:moveTo>
                      <a:pt x="28" y="0"/>
                    </a:moveTo>
                    <a:cubicBezTo>
                      <a:pt x="11" y="39"/>
                      <a:pt x="11" y="39"/>
                      <a:pt x="11" y="39"/>
                    </a:cubicBezTo>
                    <a:cubicBezTo>
                      <a:pt x="10" y="39"/>
                      <a:pt x="9" y="38"/>
                      <a:pt x="8" y="38"/>
                    </a:cubicBezTo>
                    <a:cubicBezTo>
                      <a:pt x="7" y="37"/>
                      <a:pt x="6" y="36"/>
                      <a:pt x="5" y="36"/>
                    </a:cubicBezTo>
                    <a:cubicBezTo>
                      <a:pt x="4" y="35"/>
                      <a:pt x="3" y="34"/>
                      <a:pt x="3" y="34"/>
                    </a:cubicBezTo>
                    <a:cubicBezTo>
                      <a:pt x="2" y="33"/>
                      <a:pt x="1" y="32"/>
                      <a:pt x="0" y="31"/>
                    </a:cubicBezTo>
                    <a:lnTo>
                      <a:pt x="28"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72" name="Freeform 306"/>
              <p:cNvSpPr>
                <a:spLocks/>
              </p:cNvSpPr>
              <p:nvPr/>
            </p:nvSpPr>
            <p:spPr bwMode="auto">
              <a:xfrm>
                <a:off x="5927" y="2324"/>
                <a:ext cx="12" cy="11"/>
              </a:xfrm>
              <a:custGeom>
                <a:avLst/>
                <a:gdLst>
                  <a:gd name="T0" fmla="*/ 12 w 12"/>
                  <a:gd name="T1" fmla="*/ 0 h 11"/>
                  <a:gd name="T2" fmla="*/ 12 w 12"/>
                  <a:gd name="T3" fmla="*/ 10 h 11"/>
                  <a:gd name="T4" fmla="*/ 0 w 12"/>
                  <a:gd name="T5" fmla="*/ 11 h 11"/>
                  <a:gd name="T6" fmla="*/ 0 w 12"/>
                  <a:gd name="T7" fmla="*/ 2 h 11"/>
                  <a:gd name="T8" fmla="*/ 12 w 12"/>
                  <a:gd name="T9" fmla="*/ 0 h 11"/>
                </a:gdLst>
                <a:ahLst/>
                <a:cxnLst>
                  <a:cxn ang="0">
                    <a:pos x="T0" y="T1"/>
                  </a:cxn>
                  <a:cxn ang="0">
                    <a:pos x="T2" y="T3"/>
                  </a:cxn>
                  <a:cxn ang="0">
                    <a:pos x="T4" y="T5"/>
                  </a:cxn>
                  <a:cxn ang="0">
                    <a:pos x="T6" y="T7"/>
                  </a:cxn>
                  <a:cxn ang="0">
                    <a:pos x="T8" y="T9"/>
                  </a:cxn>
                </a:cxnLst>
                <a:rect l="0" t="0" r="r" b="b"/>
                <a:pathLst>
                  <a:path w="12" h="11">
                    <a:moveTo>
                      <a:pt x="12" y="0"/>
                    </a:moveTo>
                    <a:lnTo>
                      <a:pt x="12" y="10"/>
                    </a:lnTo>
                    <a:lnTo>
                      <a:pt x="0" y="11"/>
                    </a:lnTo>
                    <a:lnTo>
                      <a:pt x="0" y="2"/>
                    </a:lnTo>
                    <a:lnTo>
                      <a:pt x="12"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73" name="Freeform 307"/>
              <p:cNvSpPr>
                <a:spLocks/>
              </p:cNvSpPr>
              <p:nvPr/>
            </p:nvSpPr>
            <p:spPr bwMode="auto">
              <a:xfrm>
                <a:off x="5922" y="2165"/>
                <a:ext cx="55" cy="102"/>
              </a:xfrm>
              <a:custGeom>
                <a:avLst/>
                <a:gdLst>
                  <a:gd name="T0" fmla="*/ 23 w 39"/>
                  <a:gd name="T1" fmla="*/ 0 h 73"/>
                  <a:gd name="T2" fmla="*/ 39 w 39"/>
                  <a:gd name="T3" fmla="*/ 42 h 73"/>
                  <a:gd name="T4" fmla="*/ 11 w 39"/>
                  <a:gd name="T5" fmla="*/ 73 h 73"/>
                  <a:gd name="T6" fmla="*/ 6 w 39"/>
                  <a:gd name="T7" fmla="*/ 66 h 73"/>
                  <a:gd name="T8" fmla="*/ 3 w 39"/>
                  <a:gd name="T9" fmla="*/ 59 h 73"/>
                  <a:gd name="T10" fmla="*/ 0 w 39"/>
                  <a:gd name="T11" fmla="*/ 50 h 73"/>
                  <a:gd name="T12" fmla="*/ 0 w 39"/>
                  <a:gd name="T13" fmla="*/ 41 h 73"/>
                  <a:gd name="T14" fmla="*/ 1 w 39"/>
                  <a:gd name="T15" fmla="*/ 27 h 73"/>
                  <a:gd name="T16" fmla="*/ 6 w 39"/>
                  <a:gd name="T17" fmla="*/ 16 h 73"/>
                  <a:gd name="T18" fmla="*/ 13 w 39"/>
                  <a:gd name="T19" fmla="*/ 7 h 73"/>
                  <a:gd name="T20" fmla="*/ 23 w 39"/>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73">
                    <a:moveTo>
                      <a:pt x="23" y="0"/>
                    </a:moveTo>
                    <a:cubicBezTo>
                      <a:pt x="39" y="42"/>
                      <a:pt x="39" y="42"/>
                      <a:pt x="39" y="42"/>
                    </a:cubicBezTo>
                    <a:cubicBezTo>
                      <a:pt x="11" y="73"/>
                      <a:pt x="11" y="73"/>
                      <a:pt x="11" y="73"/>
                    </a:cubicBezTo>
                    <a:cubicBezTo>
                      <a:pt x="9" y="71"/>
                      <a:pt x="8" y="69"/>
                      <a:pt x="6" y="66"/>
                    </a:cubicBezTo>
                    <a:cubicBezTo>
                      <a:pt x="5" y="64"/>
                      <a:pt x="4" y="61"/>
                      <a:pt x="3" y="59"/>
                    </a:cubicBezTo>
                    <a:cubicBezTo>
                      <a:pt x="2" y="56"/>
                      <a:pt x="1" y="53"/>
                      <a:pt x="0" y="50"/>
                    </a:cubicBezTo>
                    <a:cubicBezTo>
                      <a:pt x="0" y="47"/>
                      <a:pt x="0" y="44"/>
                      <a:pt x="0" y="41"/>
                    </a:cubicBezTo>
                    <a:cubicBezTo>
                      <a:pt x="0" y="36"/>
                      <a:pt x="0" y="32"/>
                      <a:pt x="1" y="27"/>
                    </a:cubicBezTo>
                    <a:cubicBezTo>
                      <a:pt x="2" y="23"/>
                      <a:pt x="4" y="19"/>
                      <a:pt x="6" y="16"/>
                    </a:cubicBezTo>
                    <a:cubicBezTo>
                      <a:pt x="8" y="12"/>
                      <a:pt x="11" y="9"/>
                      <a:pt x="13" y="7"/>
                    </a:cubicBezTo>
                    <a:cubicBezTo>
                      <a:pt x="16" y="4"/>
                      <a:pt x="19" y="2"/>
                      <a:pt x="23" y="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74" name="Freeform 308"/>
              <p:cNvSpPr>
                <a:spLocks/>
              </p:cNvSpPr>
              <p:nvPr/>
            </p:nvSpPr>
            <p:spPr bwMode="auto">
              <a:xfrm>
                <a:off x="5907" y="2298"/>
                <a:ext cx="14" cy="39"/>
              </a:xfrm>
              <a:custGeom>
                <a:avLst/>
                <a:gdLst>
                  <a:gd name="T0" fmla="*/ 14 w 14"/>
                  <a:gd name="T1" fmla="*/ 0 h 39"/>
                  <a:gd name="T2" fmla="*/ 14 w 14"/>
                  <a:gd name="T3" fmla="*/ 37 h 39"/>
                  <a:gd name="T4" fmla="*/ 0 w 14"/>
                  <a:gd name="T5" fmla="*/ 39 h 39"/>
                  <a:gd name="T6" fmla="*/ 0 w 14"/>
                  <a:gd name="T7" fmla="*/ 1 h 39"/>
                  <a:gd name="T8" fmla="*/ 14 w 14"/>
                  <a:gd name="T9" fmla="*/ 0 h 39"/>
                </a:gdLst>
                <a:ahLst/>
                <a:cxnLst>
                  <a:cxn ang="0">
                    <a:pos x="T0" y="T1"/>
                  </a:cxn>
                  <a:cxn ang="0">
                    <a:pos x="T2" y="T3"/>
                  </a:cxn>
                  <a:cxn ang="0">
                    <a:pos x="T4" y="T5"/>
                  </a:cxn>
                  <a:cxn ang="0">
                    <a:pos x="T6" y="T7"/>
                  </a:cxn>
                  <a:cxn ang="0">
                    <a:pos x="T8" y="T9"/>
                  </a:cxn>
                </a:cxnLst>
                <a:rect l="0" t="0" r="r" b="b"/>
                <a:pathLst>
                  <a:path w="14" h="39">
                    <a:moveTo>
                      <a:pt x="14" y="0"/>
                    </a:moveTo>
                    <a:lnTo>
                      <a:pt x="14" y="37"/>
                    </a:lnTo>
                    <a:lnTo>
                      <a:pt x="0" y="39"/>
                    </a:lnTo>
                    <a:lnTo>
                      <a:pt x="0" y="1"/>
                    </a:lnTo>
                    <a:lnTo>
                      <a:pt x="14"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75" name="Freeform 309"/>
              <p:cNvSpPr>
                <a:spLocks/>
              </p:cNvSpPr>
              <p:nvPr/>
            </p:nvSpPr>
            <p:spPr bwMode="auto">
              <a:xfrm>
                <a:off x="5887" y="2317"/>
                <a:ext cx="14" cy="21"/>
              </a:xfrm>
              <a:custGeom>
                <a:avLst/>
                <a:gdLst>
                  <a:gd name="T0" fmla="*/ 14 w 14"/>
                  <a:gd name="T1" fmla="*/ 0 h 21"/>
                  <a:gd name="T2" fmla="*/ 14 w 14"/>
                  <a:gd name="T3" fmla="*/ 20 h 21"/>
                  <a:gd name="T4" fmla="*/ 0 w 14"/>
                  <a:gd name="T5" fmla="*/ 21 h 21"/>
                  <a:gd name="T6" fmla="*/ 0 w 14"/>
                  <a:gd name="T7" fmla="*/ 2 h 21"/>
                  <a:gd name="T8" fmla="*/ 14 w 14"/>
                  <a:gd name="T9" fmla="*/ 0 h 21"/>
                </a:gdLst>
                <a:ahLst/>
                <a:cxnLst>
                  <a:cxn ang="0">
                    <a:pos x="T0" y="T1"/>
                  </a:cxn>
                  <a:cxn ang="0">
                    <a:pos x="T2" y="T3"/>
                  </a:cxn>
                  <a:cxn ang="0">
                    <a:pos x="T4" y="T5"/>
                  </a:cxn>
                  <a:cxn ang="0">
                    <a:pos x="T6" y="T7"/>
                  </a:cxn>
                  <a:cxn ang="0">
                    <a:pos x="T8" y="T9"/>
                  </a:cxn>
                </a:cxnLst>
                <a:rect l="0" t="0" r="r" b="b"/>
                <a:pathLst>
                  <a:path w="14" h="21">
                    <a:moveTo>
                      <a:pt x="14" y="0"/>
                    </a:moveTo>
                    <a:lnTo>
                      <a:pt x="14" y="20"/>
                    </a:lnTo>
                    <a:lnTo>
                      <a:pt x="0" y="21"/>
                    </a:lnTo>
                    <a:lnTo>
                      <a:pt x="0" y="2"/>
                    </a:lnTo>
                    <a:lnTo>
                      <a:pt x="14"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76" name="Rectangle 310"/>
              <p:cNvSpPr>
                <a:spLocks noChangeArrowheads="1"/>
              </p:cNvSpPr>
              <p:nvPr/>
            </p:nvSpPr>
            <p:spPr bwMode="auto">
              <a:xfrm>
                <a:off x="5866" y="2264"/>
                <a:ext cx="14" cy="7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77" name="Freeform 311"/>
              <p:cNvSpPr>
                <a:spLocks/>
              </p:cNvSpPr>
              <p:nvPr/>
            </p:nvSpPr>
            <p:spPr bwMode="auto">
              <a:xfrm>
                <a:off x="5845" y="2309"/>
                <a:ext cx="14" cy="33"/>
              </a:xfrm>
              <a:custGeom>
                <a:avLst/>
                <a:gdLst>
                  <a:gd name="T0" fmla="*/ 14 w 14"/>
                  <a:gd name="T1" fmla="*/ 0 h 33"/>
                  <a:gd name="T2" fmla="*/ 14 w 14"/>
                  <a:gd name="T3" fmla="*/ 32 h 33"/>
                  <a:gd name="T4" fmla="*/ 0 w 14"/>
                  <a:gd name="T5" fmla="*/ 33 h 33"/>
                  <a:gd name="T6" fmla="*/ 0 w 14"/>
                  <a:gd name="T7" fmla="*/ 1 h 33"/>
                  <a:gd name="T8" fmla="*/ 14 w 14"/>
                  <a:gd name="T9" fmla="*/ 0 h 33"/>
                </a:gdLst>
                <a:ahLst/>
                <a:cxnLst>
                  <a:cxn ang="0">
                    <a:pos x="T0" y="T1"/>
                  </a:cxn>
                  <a:cxn ang="0">
                    <a:pos x="T2" y="T3"/>
                  </a:cxn>
                  <a:cxn ang="0">
                    <a:pos x="T4" y="T5"/>
                  </a:cxn>
                  <a:cxn ang="0">
                    <a:pos x="T6" y="T7"/>
                  </a:cxn>
                  <a:cxn ang="0">
                    <a:pos x="T8" y="T9"/>
                  </a:cxn>
                </a:cxnLst>
                <a:rect l="0" t="0" r="r" b="b"/>
                <a:pathLst>
                  <a:path w="14" h="33">
                    <a:moveTo>
                      <a:pt x="14" y="0"/>
                    </a:moveTo>
                    <a:lnTo>
                      <a:pt x="14" y="32"/>
                    </a:lnTo>
                    <a:lnTo>
                      <a:pt x="0" y="33"/>
                    </a:lnTo>
                    <a:lnTo>
                      <a:pt x="0" y="1"/>
                    </a:ln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78" name="Freeform 312"/>
              <p:cNvSpPr>
                <a:spLocks/>
              </p:cNvSpPr>
              <p:nvPr/>
            </p:nvSpPr>
            <p:spPr bwMode="auto">
              <a:xfrm>
                <a:off x="5823" y="2323"/>
                <a:ext cx="15" cy="21"/>
              </a:xfrm>
              <a:custGeom>
                <a:avLst/>
                <a:gdLst>
                  <a:gd name="T0" fmla="*/ 15 w 15"/>
                  <a:gd name="T1" fmla="*/ 0 h 21"/>
                  <a:gd name="T2" fmla="*/ 15 w 15"/>
                  <a:gd name="T3" fmla="*/ 19 h 21"/>
                  <a:gd name="T4" fmla="*/ 0 w 15"/>
                  <a:gd name="T5" fmla="*/ 21 h 21"/>
                  <a:gd name="T6" fmla="*/ 0 w 15"/>
                  <a:gd name="T7" fmla="*/ 0 h 21"/>
                  <a:gd name="T8" fmla="*/ 15 w 15"/>
                  <a:gd name="T9" fmla="*/ 0 h 21"/>
                </a:gdLst>
                <a:ahLst/>
                <a:cxnLst>
                  <a:cxn ang="0">
                    <a:pos x="T0" y="T1"/>
                  </a:cxn>
                  <a:cxn ang="0">
                    <a:pos x="T2" y="T3"/>
                  </a:cxn>
                  <a:cxn ang="0">
                    <a:pos x="T4" y="T5"/>
                  </a:cxn>
                  <a:cxn ang="0">
                    <a:pos x="T6" y="T7"/>
                  </a:cxn>
                  <a:cxn ang="0">
                    <a:pos x="T8" y="T9"/>
                  </a:cxn>
                </a:cxnLst>
                <a:rect l="0" t="0" r="r" b="b"/>
                <a:pathLst>
                  <a:path w="15" h="21">
                    <a:moveTo>
                      <a:pt x="15" y="0"/>
                    </a:moveTo>
                    <a:lnTo>
                      <a:pt x="15" y="19"/>
                    </a:lnTo>
                    <a:lnTo>
                      <a:pt x="0" y="21"/>
                    </a:lnTo>
                    <a:lnTo>
                      <a:pt x="0" y="0"/>
                    </a:lnTo>
                    <a:lnTo>
                      <a:pt x="15"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79" name="Freeform 313"/>
              <p:cNvSpPr>
                <a:spLocks/>
              </p:cNvSpPr>
              <p:nvPr/>
            </p:nvSpPr>
            <p:spPr bwMode="auto">
              <a:xfrm>
                <a:off x="5799" y="2264"/>
                <a:ext cx="16" cy="81"/>
              </a:xfrm>
              <a:custGeom>
                <a:avLst/>
                <a:gdLst>
                  <a:gd name="T0" fmla="*/ 16 w 16"/>
                  <a:gd name="T1" fmla="*/ 0 h 81"/>
                  <a:gd name="T2" fmla="*/ 16 w 16"/>
                  <a:gd name="T3" fmla="*/ 80 h 81"/>
                  <a:gd name="T4" fmla="*/ 0 w 16"/>
                  <a:gd name="T5" fmla="*/ 81 h 81"/>
                  <a:gd name="T6" fmla="*/ 0 w 16"/>
                  <a:gd name="T7" fmla="*/ 0 h 81"/>
                  <a:gd name="T8" fmla="*/ 16 w 16"/>
                  <a:gd name="T9" fmla="*/ 0 h 81"/>
                </a:gdLst>
                <a:ahLst/>
                <a:cxnLst>
                  <a:cxn ang="0">
                    <a:pos x="T0" y="T1"/>
                  </a:cxn>
                  <a:cxn ang="0">
                    <a:pos x="T2" y="T3"/>
                  </a:cxn>
                  <a:cxn ang="0">
                    <a:pos x="T4" y="T5"/>
                  </a:cxn>
                  <a:cxn ang="0">
                    <a:pos x="T6" y="T7"/>
                  </a:cxn>
                  <a:cxn ang="0">
                    <a:pos x="T8" y="T9"/>
                  </a:cxn>
                </a:cxnLst>
                <a:rect l="0" t="0" r="r" b="b"/>
                <a:pathLst>
                  <a:path w="16" h="81">
                    <a:moveTo>
                      <a:pt x="16" y="0"/>
                    </a:moveTo>
                    <a:lnTo>
                      <a:pt x="16" y="80"/>
                    </a:lnTo>
                    <a:lnTo>
                      <a:pt x="0" y="81"/>
                    </a:lnTo>
                    <a:lnTo>
                      <a:pt x="0" y="0"/>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80" name="Freeform 314"/>
              <p:cNvSpPr>
                <a:spLocks/>
              </p:cNvSpPr>
              <p:nvPr/>
            </p:nvSpPr>
            <p:spPr bwMode="auto">
              <a:xfrm>
                <a:off x="5750" y="2188"/>
                <a:ext cx="17" cy="161"/>
              </a:xfrm>
              <a:custGeom>
                <a:avLst/>
                <a:gdLst>
                  <a:gd name="T0" fmla="*/ 17 w 17"/>
                  <a:gd name="T1" fmla="*/ 2 h 161"/>
                  <a:gd name="T2" fmla="*/ 17 w 17"/>
                  <a:gd name="T3" fmla="*/ 160 h 161"/>
                  <a:gd name="T4" fmla="*/ 0 w 17"/>
                  <a:gd name="T5" fmla="*/ 161 h 161"/>
                  <a:gd name="T6" fmla="*/ 0 w 17"/>
                  <a:gd name="T7" fmla="*/ 0 h 161"/>
                  <a:gd name="T8" fmla="*/ 17 w 17"/>
                  <a:gd name="T9" fmla="*/ 2 h 161"/>
                </a:gdLst>
                <a:ahLst/>
                <a:cxnLst>
                  <a:cxn ang="0">
                    <a:pos x="T0" y="T1"/>
                  </a:cxn>
                  <a:cxn ang="0">
                    <a:pos x="T2" y="T3"/>
                  </a:cxn>
                  <a:cxn ang="0">
                    <a:pos x="T4" y="T5"/>
                  </a:cxn>
                  <a:cxn ang="0">
                    <a:pos x="T6" y="T7"/>
                  </a:cxn>
                  <a:cxn ang="0">
                    <a:pos x="T8" y="T9"/>
                  </a:cxn>
                </a:cxnLst>
                <a:rect l="0" t="0" r="r" b="b"/>
                <a:pathLst>
                  <a:path w="17" h="161">
                    <a:moveTo>
                      <a:pt x="17" y="2"/>
                    </a:moveTo>
                    <a:lnTo>
                      <a:pt x="17" y="160"/>
                    </a:lnTo>
                    <a:lnTo>
                      <a:pt x="0" y="161"/>
                    </a:lnTo>
                    <a:lnTo>
                      <a:pt x="0" y="0"/>
                    </a:lnTo>
                    <a:lnTo>
                      <a:pt x="17"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81" name="Freeform 315"/>
              <p:cNvSpPr>
                <a:spLocks/>
              </p:cNvSpPr>
              <p:nvPr/>
            </p:nvSpPr>
            <p:spPr bwMode="auto">
              <a:xfrm>
                <a:off x="5775" y="2305"/>
                <a:ext cx="17" cy="43"/>
              </a:xfrm>
              <a:custGeom>
                <a:avLst/>
                <a:gdLst>
                  <a:gd name="T0" fmla="*/ 17 w 17"/>
                  <a:gd name="T1" fmla="*/ 0 h 43"/>
                  <a:gd name="T2" fmla="*/ 17 w 17"/>
                  <a:gd name="T3" fmla="*/ 42 h 43"/>
                  <a:gd name="T4" fmla="*/ 0 w 17"/>
                  <a:gd name="T5" fmla="*/ 43 h 43"/>
                  <a:gd name="T6" fmla="*/ 0 w 17"/>
                  <a:gd name="T7" fmla="*/ 0 h 43"/>
                  <a:gd name="T8" fmla="*/ 17 w 17"/>
                  <a:gd name="T9" fmla="*/ 0 h 43"/>
                </a:gdLst>
                <a:ahLst/>
                <a:cxnLst>
                  <a:cxn ang="0">
                    <a:pos x="T0" y="T1"/>
                  </a:cxn>
                  <a:cxn ang="0">
                    <a:pos x="T2" y="T3"/>
                  </a:cxn>
                  <a:cxn ang="0">
                    <a:pos x="T4" y="T5"/>
                  </a:cxn>
                  <a:cxn ang="0">
                    <a:pos x="T6" y="T7"/>
                  </a:cxn>
                  <a:cxn ang="0">
                    <a:pos x="T8" y="T9"/>
                  </a:cxn>
                </a:cxnLst>
                <a:rect l="0" t="0" r="r" b="b"/>
                <a:pathLst>
                  <a:path w="17" h="43">
                    <a:moveTo>
                      <a:pt x="17" y="0"/>
                    </a:moveTo>
                    <a:lnTo>
                      <a:pt x="17" y="42"/>
                    </a:lnTo>
                    <a:lnTo>
                      <a:pt x="0" y="43"/>
                    </a:lnTo>
                    <a:lnTo>
                      <a:pt x="0" y="0"/>
                    </a:lnTo>
                    <a:lnTo>
                      <a:pt x="1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82" name="Freeform 316"/>
              <p:cNvSpPr>
                <a:spLocks/>
              </p:cNvSpPr>
              <p:nvPr/>
            </p:nvSpPr>
            <p:spPr bwMode="auto">
              <a:xfrm>
                <a:off x="6534" y="1987"/>
                <a:ext cx="18" cy="68"/>
              </a:xfrm>
              <a:custGeom>
                <a:avLst/>
                <a:gdLst>
                  <a:gd name="T0" fmla="*/ 17 w 18"/>
                  <a:gd name="T1" fmla="*/ 0 h 68"/>
                  <a:gd name="T2" fmla="*/ 18 w 18"/>
                  <a:gd name="T3" fmla="*/ 67 h 68"/>
                  <a:gd name="T4" fmla="*/ 2 w 18"/>
                  <a:gd name="T5" fmla="*/ 68 h 68"/>
                  <a:gd name="T6" fmla="*/ 0 w 18"/>
                  <a:gd name="T7" fmla="*/ 2 h 68"/>
                  <a:gd name="T8" fmla="*/ 17 w 18"/>
                  <a:gd name="T9" fmla="*/ 0 h 68"/>
                </a:gdLst>
                <a:ahLst/>
                <a:cxnLst>
                  <a:cxn ang="0">
                    <a:pos x="T0" y="T1"/>
                  </a:cxn>
                  <a:cxn ang="0">
                    <a:pos x="T2" y="T3"/>
                  </a:cxn>
                  <a:cxn ang="0">
                    <a:pos x="T4" y="T5"/>
                  </a:cxn>
                  <a:cxn ang="0">
                    <a:pos x="T6" y="T7"/>
                  </a:cxn>
                  <a:cxn ang="0">
                    <a:pos x="T8" y="T9"/>
                  </a:cxn>
                </a:cxnLst>
                <a:rect l="0" t="0" r="r" b="b"/>
                <a:pathLst>
                  <a:path w="18" h="68">
                    <a:moveTo>
                      <a:pt x="17" y="0"/>
                    </a:moveTo>
                    <a:lnTo>
                      <a:pt x="18" y="67"/>
                    </a:lnTo>
                    <a:lnTo>
                      <a:pt x="2" y="68"/>
                    </a:lnTo>
                    <a:lnTo>
                      <a:pt x="0" y="2"/>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83" name="Freeform 317"/>
              <p:cNvSpPr>
                <a:spLocks/>
              </p:cNvSpPr>
              <p:nvPr/>
            </p:nvSpPr>
            <p:spPr bwMode="auto">
              <a:xfrm>
                <a:off x="6583" y="2005"/>
                <a:ext cx="17" cy="45"/>
              </a:xfrm>
              <a:custGeom>
                <a:avLst/>
                <a:gdLst>
                  <a:gd name="T0" fmla="*/ 17 w 17"/>
                  <a:gd name="T1" fmla="*/ 0 h 45"/>
                  <a:gd name="T2" fmla="*/ 17 w 17"/>
                  <a:gd name="T3" fmla="*/ 42 h 45"/>
                  <a:gd name="T4" fmla="*/ 0 w 17"/>
                  <a:gd name="T5" fmla="*/ 45 h 45"/>
                  <a:gd name="T6" fmla="*/ 0 w 17"/>
                  <a:gd name="T7" fmla="*/ 1 h 45"/>
                  <a:gd name="T8" fmla="*/ 17 w 17"/>
                  <a:gd name="T9" fmla="*/ 0 h 45"/>
                </a:gdLst>
                <a:ahLst/>
                <a:cxnLst>
                  <a:cxn ang="0">
                    <a:pos x="T0" y="T1"/>
                  </a:cxn>
                  <a:cxn ang="0">
                    <a:pos x="T2" y="T3"/>
                  </a:cxn>
                  <a:cxn ang="0">
                    <a:pos x="T4" y="T5"/>
                  </a:cxn>
                  <a:cxn ang="0">
                    <a:pos x="T6" y="T7"/>
                  </a:cxn>
                  <a:cxn ang="0">
                    <a:pos x="T8" y="T9"/>
                  </a:cxn>
                </a:cxnLst>
                <a:rect l="0" t="0" r="r" b="b"/>
                <a:pathLst>
                  <a:path w="17" h="45">
                    <a:moveTo>
                      <a:pt x="17" y="0"/>
                    </a:moveTo>
                    <a:lnTo>
                      <a:pt x="17" y="42"/>
                    </a:lnTo>
                    <a:lnTo>
                      <a:pt x="0" y="45"/>
                    </a:lnTo>
                    <a:lnTo>
                      <a:pt x="0" y="1"/>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84" name="Freeform 318"/>
              <p:cNvSpPr>
                <a:spLocks/>
              </p:cNvSpPr>
              <p:nvPr/>
            </p:nvSpPr>
            <p:spPr bwMode="auto">
              <a:xfrm>
                <a:off x="6607" y="1960"/>
                <a:ext cx="17" cy="87"/>
              </a:xfrm>
              <a:custGeom>
                <a:avLst/>
                <a:gdLst>
                  <a:gd name="T0" fmla="*/ 16 w 17"/>
                  <a:gd name="T1" fmla="*/ 0 h 87"/>
                  <a:gd name="T2" fmla="*/ 17 w 17"/>
                  <a:gd name="T3" fmla="*/ 84 h 87"/>
                  <a:gd name="T4" fmla="*/ 0 w 17"/>
                  <a:gd name="T5" fmla="*/ 87 h 87"/>
                  <a:gd name="T6" fmla="*/ 0 w 17"/>
                  <a:gd name="T7" fmla="*/ 3 h 87"/>
                  <a:gd name="T8" fmla="*/ 16 w 17"/>
                  <a:gd name="T9" fmla="*/ 0 h 87"/>
                </a:gdLst>
                <a:ahLst/>
                <a:cxnLst>
                  <a:cxn ang="0">
                    <a:pos x="T0" y="T1"/>
                  </a:cxn>
                  <a:cxn ang="0">
                    <a:pos x="T2" y="T3"/>
                  </a:cxn>
                  <a:cxn ang="0">
                    <a:pos x="T4" y="T5"/>
                  </a:cxn>
                  <a:cxn ang="0">
                    <a:pos x="T6" y="T7"/>
                  </a:cxn>
                  <a:cxn ang="0">
                    <a:pos x="T8" y="T9"/>
                  </a:cxn>
                </a:cxnLst>
                <a:rect l="0" t="0" r="r" b="b"/>
                <a:pathLst>
                  <a:path w="17" h="87">
                    <a:moveTo>
                      <a:pt x="16" y="0"/>
                    </a:moveTo>
                    <a:lnTo>
                      <a:pt x="17" y="84"/>
                    </a:lnTo>
                    <a:lnTo>
                      <a:pt x="0" y="87"/>
                    </a:lnTo>
                    <a:lnTo>
                      <a:pt x="0" y="3"/>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85" name="Freeform 319"/>
              <p:cNvSpPr>
                <a:spLocks/>
              </p:cNvSpPr>
              <p:nvPr/>
            </p:nvSpPr>
            <p:spPr bwMode="auto">
              <a:xfrm>
                <a:off x="6631" y="2020"/>
                <a:ext cx="17" cy="23"/>
              </a:xfrm>
              <a:custGeom>
                <a:avLst/>
                <a:gdLst>
                  <a:gd name="T0" fmla="*/ 17 w 17"/>
                  <a:gd name="T1" fmla="*/ 0 h 23"/>
                  <a:gd name="T2" fmla="*/ 17 w 17"/>
                  <a:gd name="T3" fmla="*/ 21 h 23"/>
                  <a:gd name="T4" fmla="*/ 0 w 17"/>
                  <a:gd name="T5" fmla="*/ 23 h 23"/>
                  <a:gd name="T6" fmla="*/ 0 w 17"/>
                  <a:gd name="T7" fmla="*/ 2 h 23"/>
                  <a:gd name="T8" fmla="*/ 17 w 17"/>
                  <a:gd name="T9" fmla="*/ 0 h 23"/>
                </a:gdLst>
                <a:ahLst/>
                <a:cxnLst>
                  <a:cxn ang="0">
                    <a:pos x="T0" y="T1"/>
                  </a:cxn>
                  <a:cxn ang="0">
                    <a:pos x="T2" y="T3"/>
                  </a:cxn>
                  <a:cxn ang="0">
                    <a:pos x="T4" y="T5"/>
                  </a:cxn>
                  <a:cxn ang="0">
                    <a:pos x="T6" y="T7"/>
                  </a:cxn>
                  <a:cxn ang="0">
                    <a:pos x="T8" y="T9"/>
                  </a:cxn>
                </a:cxnLst>
                <a:rect l="0" t="0" r="r" b="b"/>
                <a:pathLst>
                  <a:path w="17" h="23">
                    <a:moveTo>
                      <a:pt x="17" y="0"/>
                    </a:moveTo>
                    <a:lnTo>
                      <a:pt x="17" y="21"/>
                    </a:lnTo>
                    <a:lnTo>
                      <a:pt x="0" y="23"/>
                    </a:lnTo>
                    <a:lnTo>
                      <a:pt x="0" y="2"/>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86" name="Freeform 320"/>
              <p:cNvSpPr>
                <a:spLocks/>
              </p:cNvSpPr>
              <p:nvPr/>
            </p:nvSpPr>
            <p:spPr bwMode="auto">
              <a:xfrm>
                <a:off x="6558" y="1890"/>
                <a:ext cx="18" cy="162"/>
              </a:xfrm>
              <a:custGeom>
                <a:avLst/>
                <a:gdLst>
                  <a:gd name="T0" fmla="*/ 17 w 18"/>
                  <a:gd name="T1" fmla="*/ 0 h 162"/>
                  <a:gd name="T2" fmla="*/ 18 w 18"/>
                  <a:gd name="T3" fmla="*/ 161 h 162"/>
                  <a:gd name="T4" fmla="*/ 2 w 18"/>
                  <a:gd name="T5" fmla="*/ 162 h 162"/>
                  <a:gd name="T6" fmla="*/ 0 w 18"/>
                  <a:gd name="T7" fmla="*/ 3 h 162"/>
                  <a:gd name="T8" fmla="*/ 17 w 18"/>
                  <a:gd name="T9" fmla="*/ 0 h 162"/>
                </a:gdLst>
                <a:ahLst/>
                <a:cxnLst>
                  <a:cxn ang="0">
                    <a:pos x="T0" y="T1"/>
                  </a:cxn>
                  <a:cxn ang="0">
                    <a:pos x="T2" y="T3"/>
                  </a:cxn>
                  <a:cxn ang="0">
                    <a:pos x="T4" y="T5"/>
                  </a:cxn>
                  <a:cxn ang="0">
                    <a:pos x="T6" y="T7"/>
                  </a:cxn>
                  <a:cxn ang="0">
                    <a:pos x="T8" y="T9"/>
                  </a:cxn>
                </a:cxnLst>
                <a:rect l="0" t="0" r="r" b="b"/>
                <a:pathLst>
                  <a:path w="18" h="162">
                    <a:moveTo>
                      <a:pt x="17" y="0"/>
                    </a:moveTo>
                    <a:lnTo>
                      <a:pt x="18" y="161"/>
                    </a:lnTo>
                    <a:lnTo>
                      <a:pt x="2" y="162"/>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87" name="Freeform 321"/>
              <p:cNvSpPr>
                <a:spLocks/>
              </p:cNvSpPr>
              <p:nvPr/>
            </p:nvSpPr>
            <p:spPr bwMode="auto">
              <a:xfrm>
                <a:off x="6655" y="2003"/>
                <a:ext cx="17" cy="37"/>
              </a:xfrm>
              <a:custGeom>
                <a:avLst/>
                <a:gdLst>
                  <a:gd name="T0" fmla="*/ 17 w 17"/>
                  <a:gd name="T1" fmla="*/ 0 h 37"/>
                  <a:gd name="T2" fmla="*/ 17 w 17"/>
                  <a:gd name="T3" fmla="*/ 35 h 37"/>
                  <a:gd name="T4" fmla="*/ 0 w 17"/>
                  <a:gd name="T5" fmla="*/ 37 h 37"/>
                  <a:gd name="T6" fmla="*/ 0 w 17"/>
                  <a:gd name="T7" fmla="*/ 3 h 37"/>
                  <a:gd name="T8" fmla="*/ 17 w 17"/>
                  <a:gd name="T9" fmla="*/ 0 h 37"/>
                </a:gdLst>
                <a:ahLst/>
                <a:cxnLst>
                  <a:cxn ang="0">
                    <a:pos x="T0" y="T1"/>
                  </a:cxn>
                  <a:cxn ang="0">
                    <a:pos x="T2" y="T3"/>
                  </a:cxn>
                  <a:cxn ang="0">
                    <a:pos x="T4" y="T5"/>
                  </a:cxn>
                  <a:cxn ang="0">
                    <a:pos x="T6" y="T7"/>
                  </a:cxn>
                  <a:cxn ang="0">
                    <a:pos x="T8" y="T9"/>
                  </a:cxn>
                </a:cxnLst>
                <a:rect l="0" t="0" r="r" b="b"/>
                <a:pathLst>
                  <a:path w="17" h="37">
                    <a:moveTo>
                      <a:pt x="17" y="0"/>
                    </a:moveTo>
                    <a:lnTo>
                      <a:pt x="17" y="35"/>
                    </a:lnTo>
                    <a:lnTo>
                      <a:pt x="0" y="37"/>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88" name="Freeform 322"/>
              <p:cNvSpPr>
                <a:spLocks/>
              </p:cNvSpPr>
              <p:nvPr/>
            </p:nvSpPr>
            <p:spPr bwMode="auto">
              <a:xfrm>
                <a:off x="6702" y="2009"/>
                <a:ext cx="17" cy="25"/>
              </a:xfrm>
              <a:custGeom>
                <a:avLst/>
                <a:gdLst>
                  <a:gd name="T0" fmla="*/ 17 w 17"/>
                  <a:gd name="T1" fmla="*/ 0 h 25"/>
                  <a:gd name="T2" fmla="*/ 17 w 17"/>
                  <a:gd name="T3" fmla="*/ 22 h 25"/>
                  <a:gd name="T4" fmla="*/ 2 w 17"/>
                  <a:gd name="T5" fmla="*/ 25 h 25"/>
                  <a:gd name="T6" fmla="*/ 0 w 17"/>
                  <a:gd name="T7" fmla="*/ 3 h 25"/>
                  <a:gd name="T8" fmla="*/ 17 w 17"/>
                  <a:gd name="T9" fmla="*/ 0 h 25"/>
                </a:gdLst>
                <a:ahLst/>
                <a:cxnLst>
                  <a:cxn ang="0">
                    <a:pos x="T0" y="T1"/>
                  </a:cxn>
                  <a:cxn ang="0">
                    <a:pos x="T2" y="T3"/>
                  </a:cxn>
                  <a:cxn ang="0">
                    <a:pos x="T4" y="T5"/>
                  </a:cxn>
                  <a:cxn ang="0">
                    <a:pos x="T6" y="T7"/>
                  </a:cxn>
                  <a:cxn ang="0">
                    <a:pos x="T8" y="T9"/>
                  </a:cxn>
                </a:cxnLst>
                <a:rect l="0" t="0" r="r" b="b"/>
                <a:pathLst>
                  <a:path w="17" h="25">
                    <a:moveTo>
                      <a:pt x="17" y="0"/>
                    </a:moveTo>
                    <a:lnTo>
                      <a:pt x="17" y="22"/>
                    </a:lnTo>
                    <a:lnTo>
                      <a:pt x="2" y="25"/>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89" name="Freeform 323"/>
              <p:cNvSpPr>
                <a:spLocks/>
              </p:cNvSpPr>
              <p:nvPr/>
            </p:nvSpPr>
            <p:spPr bwMode="auto">
              <a:xfrm>
                <a:off x="6726" y="1985"/>
                <a:ext cx="17" cy="46"/>
              </a:xfrm>
              <a:custGeom>
                <a:avLst/>
                <a:gdLst>
                  <a:gd name="T0" fmla="*/ 17 w 17"/>
                  <a:gd name="T1" fmla="*/ 0 h 46"/>
                  <a:gd name="T2" fmla="*/ 17 w 17"/>
                  <a:gd name="T3" fmla="*/ 44 h 46"/>
                  <a:gd name="T4" fmla="*/ 2 w 17"/>
                  <a:gd name="T5" fmla="*/ 46 h 46"/>
                  <a:gd name="T6" fmla="*/ 0 w 17"/>
                  <a:gd name="T7" fmla="*/ 2 h 46"/>
                  <a:gd name="T8" fmla="*/ 17 w 17"/>
                  <a:gd name="T9" fmla="*/ 0 h 46"/>
                </a:gdLst>
                <a:ahLst/>
                <a:cxnLst>
                  <a:cxn ang="0">
                    <a:pos x="T0" y="T1"/>
                  </a:cxn>
                  <a:cxn ang="0">
                    <a:pos x="T2" y="T3"/>
                  </a:cxn>
                  <a:cxn ang="0">
                    <a:pos x="T4" y="T5"/>
                  </a:cxn>
                  <a:cxn ang="0">
                    <a:pos x="T6" y="T7"/>
                  </a:cxn>
                  <a:cxn ang="0">
                    <a:pos x="T8" y="T9"/>
                  </a:cxn>
                </a:cxnLst>
                <a:rect l="0" t="0" r="r" b="b"/>
                <a:pathLst>
                  <a:path w="17" h="46">
                    <a:moveTo>
                      <a:pt x="17" y="0"/>
                    </a:moveTo>
                    <a:lnTo>
                      <a:pt x="17" y="44"/>
                    </a:lnTo>
                    <a:lnTo>
                      <a:pt x="2" y="46"/>
                    </a:lnTo>
                    <a:lnTo>
                      <a:pt x="0" y="2"/>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90" name="Freeform 324"/>
              <p:cNvSpPr>
                <a:spLocks/>
              </p:cNvSpPr>
              <p:nvPr/>
            </p:nvSpPr>
            <p:spPr bwMode="auto">
              <a:xfrm>
                <a:off x="6751" y="2015"/>
                <a:ext cx="16" cy="12"/>
              </a:xfrm>
              <a:custGeom>
                <a:avLst/>
                <a:gdLst>
                  <a:gd name="T0" fmla="*/ 16 w 16"/>
                  <a:gd name="T1" fmla="*/ 0 h 12"/>
                  <a:gd name="T2" fmla="*/ 16 w 16"/>
                  <a:gd name="T3" fmla="*/ 11 h 12"/>
                  <a:gd name="T4" fmla="*/ 0 w 16"/>
                  <a:gd name="T5" fmla="*/ 12 h 12"/>
                  <a:gd name="T6" fmla="*/ 0 w 16"/>
                  <a:gd name="T7" fmla="*/ 1 h 12"/>
                  <a:gd name="T8" fmla="*/ 16 w 16"/>
                  <a:gd name="T9" fmla="*/ 0 h 12"/>
                </a:gdLst>
                <a:ahLst/>
                <a:cxnLst>
                  <a:cxn ang="0">
                    <a:pos x="T0" y="T1"/>
                  </a:cxn>
                  <a:cxn ang="0">
                    <a:pos x="T2" y="T3"/>
                  </a:cxn>
                  <a:cxn ang="0">
                    <a:pos x="T4" y="T5"/>
                  </a:cxn>
                  <a:cxn ang="0">
                    <a:pos x="T6" y="T7"/>
                  </a:cxn>
                  <a:cxn ang="0">
                    <a:pos x="T8" y="T9"/>
                  </a:cxn>
                </a:cxnLst>
                <a:rect l="0" t="0" r="r" b="b"/>
                <a:pathLst>
                  <a:path w="16" h="12">
                    <a:moveTo>
                      <a:pt x="16" y="0"/>
                    </a:moveTo>
                    <a:lnTo>
                      <a:pt x="16" y="11"/>
                    </a:lnTo>
                    <a:lnTo>
                      <a:pt x="0" y="12"/>
                    </a:lnTo>
                    <a:lnTo>
                      <a:pt x="0" y="1"/>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91" name="Freeform 325"/>
              <p:cNvSpPr>
                <a:spLocks/>
              </p:cNvSpPr>
              <p:nvPr/>
            </p:nvSpPr>
            <p:spPr bwMode="auto">
              <a:xfrm>
                <a:off x="6679" y="1952"/>
                <a:ext cx="16" cy="85"/>
              </a:xfrm>
              <a:custGeom>
                <a:avLst/>
                <a:gdLst>
                  <a:gd name="T0" fmla="*/ 16 w 16"/>
                  <a:gd name="T1" fmla="*/ 0 h 85"/>
                  <a:gd name="T2" fmla="*/ 16 w 16"/>
                  <a:gd name="T3" fmla="*/ 84 h 85"/>
                  <a:gd name="T4" fmla="*/ 1 w 16"/>
                  <a:gd name="T5" fmla="*/ 85 h 85"/>
                  <a:gd name="T6" fmla="*/ 0 w 16"/>
                  <a:gd name="T7" fmla="*/ 2 h 85"/>
                  <a:gd name="T8" fmla="*/ 16 w 16"/>
                  <a:gd name="T9" fmla="*/ 0 h 85"/>
                </a:gdLst>
                <a:ahLst/>
                <a:cxnLst>
                  <a:cxn ang="0">
                    <a:pos x="T0" y="T1"/>
                  </a:cxn>
                  <a:cxn ang="0">
                    <a:pos x="T2" y="T3"/>
                  </a:cxn>
                  <a:cxn ang="0">
                    <a:pos x="T4" y="T5"/>
                  </a:cxn>
                  <a:cxn ang="0">
                    <a:pos x="T6" y="T7"/>
                  </a:cxn>
                  <a:cxn ang="0">
                    <a:pos x="T8" y="T9"/>
                  </a:cxn>
                </a:cxnLst>
                <a:rect l="0" t="0" r="r" b="b"/>
                <a:pathLst>
                  <a:path w="16" h="85">
                    <a:moveTo>
                      <a:pt x="16" y="0"/>
                    </a:moveTo>
                    <a:lnTo>
                      <a:pt x="16" y="84"/>
                    </a:lnTo>
                    <a:lnTo>
                      <a:pt x="1" y="85"/>
                    </a:lnTo>
                    <a:lnTo>
                      <a:pt x="0" y="2"/>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92" name="Freeform 326"/>
              <p:cNvSpPr>
                <a:spLocks/>
              </p:cNvSpPr>
              <p:nvPr/>
            </p:nvSpPr>
            <p:spPr bwMode="auto">
              <a:xfrm>
                <a:off x="5997" y="1987"/>
                <a:ext cx="18" cy="68"/>
              </a:xfrm>
              <a:custGeom>
                <a:avLst/>
                <a:gdLst>
                  <a:gd name="T0" fmla="*/ 0 w 18"/>
                  <a:gd name="T1" fmla="*/ 0 h 68"/>
                  <a:gd name="T2" fmla="*/ 0 w 18"/>
                  <a:gd name="T3" fmla="*/ 67 h 68"/>
                  <a:gd name="T4" fmla="*/ 16 w 18"/>
                  <a:gd name="T5" fmla="*/ 68 h 68"/>
                  <a:gd name="T6" fmla="*/ 18 w 18"/>
                  <a:gd name="T7" fmla="*/ 2 h 68"/>
                  <a:gd name="T8" fmla="*/ 0 w 18"/>
                  <a:gd name="T9" fmla="*/ 0 h 68"/>
                </a:gdLst>
                <a:ahLst/>
                <a:cxnLst>
                  <a:cxn ang="0">
                    <a:pos x="T0" y="T1"/>
                  </a:cxn>
                  <a:cxn ang="0">
                    <a:pos x="T2" y="T3"/>
                  </a:cxn>
                  <a:cxn ang="0">
                    <a:pos x="T4" y="T5"/>
                  </a:cxn>
                  <a:cxn ang="0">
                    <a:pos x="T6" y="T7"/>
                  </a:cxn>
                  <a:cxn ang="0">
                    <a:pos x="T8" y="T9"/>
                  </a:cxn>
                </a:cxnLst>
                <a:rect l="0" t="0" r="r" b="b"/>
                <a:pathLst>
                  <a:path w="18" h="68">
                    <a:moveTo>
                      <a:pt x="0" y="0"/>
                    </a:moveTo>
                    <a:lnTo>
                      <a:pt x="0" y="67"/>
                    </a:lnTo>
                    <a:lnTo>
                      <a:pt x="16" y="68"/>
                    </a:lnTo>
                    <a:lnTo>
                      <a:pt x="18" y="2"/>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93" name="Freeform 327"/>
              <p:cNvSpPr>
                <a:spLocks/>
              </p:cNvSpPr>
              <p:nvPr/>
            </p:nvSpPr>
            <p:spPr bwMode="auto">
              <a:xfrm>
                <a:off x="5943" y="2005"/>
                <a:ext cx="19" cy="45"/>
              </a:xfrm>
              <a:custGeom>
                <a:avLst/>
                <a:gdLst>
                  <a:gd name="T0" fmla="*/ 0 w 19"/>
                  <a:gd name="T1" fmla="*/ 0 h 45"/>
                  <a:gd name="T2" fmla="*/ 0 w 19"/>
                  <a:gd name="T3" fmla="*/ 42 h 45"/>
                  <a:gd name="T4" fmla="*/ 19 w 19"/>
                  <a:gd name="T5" fmla="*/ 45 h 45"/>
                  <a:gd name="T6" fmla="*/ 19 w 19"/>
                  <a:gd name="T7" fmla="*/ 1 h 45"/>
                  <a:gd name="T8" fmla="*/ 0 w 19"/>
                  <a:gd name="T9" fmla="*/ 0 h 45"/>
                </a:gdLst>
                <a:ahLst/>
                <a:cxnLst>
                  <a:cxn ang="0">
                    <a:pos x="T0" y="T1"/>
                  </a:cxn>
                  <a:cxn ang="0">
                    <a:pos x="T2" y="T3"/>
                  </a:cxn>
                  <a:cxn ang="0">
                    <a:pos x="T4" y="T5"/>
                  </a:cxn>
                  <a:cxn ang="0">
                    <a:pos x="T6" y="T7"/>
                  </a:cxn>
                  <a:cxn ang="0">
                    <a:pos x="T8" y="T9"/>
                  </a:cxn>
                </a:cxnLst>
                <a:rect l="0" t="0" r="r" b="b"/>
                <a:pathLst>
                  <a:path w="19" h="45">
                    <a:moveTo>
                      <a:pt x="0" y="0"/>
                    </a:moveTo>
                    <a:lnTo>
                      <a:pt x="0" y="42"/>
                    </a:lnTo>
                    <a:lnTo>
                      <a:pt x="19" y="45"/>
                    </a:lnTo>
                    <a:lnTo>
                      <a:pt x="19"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94" name="Freeform 328"/>
              <p:cNvSpPr>
                <a:spLocks/>
              </p:cNvSpPr>
              <p:nvPr/>
            </p:nvSpPr>
            <p:spPr bwMode="auto">
              <a:xfrm>
                <a:off x="5917" y="1960"/>
                <a:ext cx="19" cy="87"/>
              </a:xfrm>
              <a:custGeom>
                <a:avLst/>
                <a:gdLst>
                  <a:gd name="T0" fmla="*/ 1 w 19"/>
                  <a:gd name="T1" fmla="*/ 0 h 87"/>
                  <a:gd name="T2" fmla="*/ 0 w 19"/>
                  <a:gd name="T3" fmla="*/ 84 h 87"/>
                  <a:gd name="T4" fmla="*/ 18 w 19"/>
                  <a:gd name="T5" fmla="*/ 87 h 87"/>
                  <a:gd name="T6" fmla="*/ 19 w 19"/>
                  <a:gd name="T7" fmla="*/ 3 h 87"/>
                  <a:gd name="T8" fmla="*/ 1 w 19"/>
                  <a:gd name="T9" fmla="*/ 0 h 87"/>
                </a:gdLst>
                <a:ahLst/>
                <a:cxnLst>
                  <a:cxn ang="0">
                    <a:pos x="T0" y="T1"/>
                  </a:cxn>
                  <a:cxn ang="0">
                    <a:pos x="T2" y="T3"/>
                  </a:cxn>
                  <a:cxn ang="0">
                    <a:pos x="T4" y="T5"/>
                  </a:cxn>
                  <a:cxn ang="0">
                    <a:pos x="T6" y="T7"/>
                  </a:cxn>
                  <a:cxn ang="0">
                    <a:pos x="T8" y="T9"/>
                  </a:cxn>
                </a:cxnLst>
                <a:rect l="0" t="0" r="r" b="b"/>
                <a:pathLst>
                  <a:path w="19" h="87">
                    <a:moveTo>
                      <a:pt x="1" y="0"/>
                    </a:moveTo>
                    <a:lnTo>
                      <a:pt x="0" y="84"/>
                    </a:lnTo>
                    <a:lnTo>
                      <a:pt x="18" y="87"/>
                    </a:lnTo>
                    <a:lnTo>
                      <a:pt x="19" y="3"/>
                    </a:lnTo>
                    <a:lnTo>
                      <a:pt x="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95" name="Freeform 329"/>
              <p:cNvSpPr>
                <a:spLocks/>
              </p:cNvSpPr>
              <p:nvPr/>
            </p:nvSpPr>
            <p:spPr bwMode="auto">
              <a:xfrm>
                <a:off x="5892" y="2020"/>
                <a:ext cx="18" cy="23"/>
              </a:xfrm>
              <a:custGeom>
                <a:avLst/>
                <a:gdLst>
                  <a:gd name="T0" fmla="*/ 0 w 18"/>
                  <a:gd name="T1" fmla="*/ 0 h 23"/>
                  <a:gd name="T2" fmla="*/ 0 w 18"/>
                  <a:gd name="T3" fmla="*/ 21 h 23"/>
                  <a:gd name="T4" fmla="*/ 16 w 18"/>
                  <a:gd name="T5" fmla="*/ 23 h 23"/>
                  <a:gd name="T6" fmla="*/ 18 w 18"/>
                  <a:gd name="T7" fmla="*/ 2 h 23"/>
                  <a:gd name="T8" fmla="*/ 0 w 18"/>
                  <a:gd name="T9" fmla="*/ 0 h 23"/>
                </a:gdLst>
                <a:ahLst/>
                <a:cxnLst>
                  <a:cxn ang="0">
                    <a:pos x="T0" y="T1"/>
                  </a:cxn>
                  <a:cxn ang="0">
                    <a:pos x="T2" y="T3"/>
                  </a:cxn>
                  <a:cxn ang="0">
                    <a:pos x="T4" y="T5"/>
                  </a:cxn>
                  <a:cxn ang="0">
                    <a:pos x="T6" y="T7"/>
                  </a:cxn>
                  <a:cxn ang="0">
                    <a:pos x="T8" y="T9"/>
                  </a:cxn>
                </a:cxnLst>
                <a:rect l="0" t="0" r="r" b="b"/>
                <a:pathLst>
                  <a:path w="18" h="23">
                    <a:moveTo>
                      <a:pt x="0" y="0"/>
                    </a:moveTo>
                    <a:lnTo>
                      <a:pt x="0" y="21"/>
                    </a:lnTo>
                    <a:lnTo>
                      <a:pt x="16" y="23"/>
                    </a:lnTo>
                    <a:lnTo>
                      <a:pt x="18" y="2"/>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96" name="Freeform 330"/>
              <p:cNvSpPr>
                <a:spLocks/>
              </p:cNvSpPr>
              <p:nvPr/>
            </p:nvSpPr>
            <p:spPr bwMode="auto">
              <a:xfrm>
                <a:off x="5970" y="1890"/>
                <a:ext cx="20" cy="162"/>
              </a:xfrm>
              <a:custGeom>
                <a:avLst/>
                <a:gdLst>
                  <a:gd name="T0" fmla="*/ 1 w 20"/>
                  <a:gd name="T1" fmla="*/ 0 h 162"/>
                  <a:gd name="T2" fmla="*/ 0 w 20"/>
                  <a:gd name="T3" fmla="*/ 161 h 162"/>
                  <a:gd name="T4" fmla="*/ 18 w 20"/>
                  <a:gd name="T5" fmla="*/ 162 h 162"/>
                  <a:gd name="T6" fmla="*/ 20 w 20"/>
                  <a:gd name="T7" fmla="*/ 3 h 162"/>
                  <a:gd name="T8" fmla="*/ 1 w 20"/>
                  <a:gd name="T9" fmla="*/ 0 h 162"/>
                </a:gdLst>
                <a:ahLst/>
                <a:cxnLst>
                  <a:cxn ang="0">
                    <a:pos x="T0" y="T1"/>
                  </a:cxn>
                  <a:cxn ang="0">
                    <a:pos x="T2" y="T3"/>
                  </a:cxn>
                  <a:cxn ang="0">
                    <a:pos x="T4" y="T5"/>
                  </a:cxn>
                  <a:cxn ang="0">
                    <a:pos x="T6" y="T7"/>
                  </a:cxn>
                  <a:cxn ang="0">
                    <a:pos x="T8" y="T9"/>
                  </a:cxn>
                </a:cxnLst>
                <a:rect l="0" t="0" r="r" b="b"/>
                <a:pathLst>
                  <a:path w="20" h="162">
                    <a:moveTo>
                      <a:pt x="1" y="0"/>
                    </a:moveTo>
                    <a:lnTo>
                      <a:pt x="0" y="161"/>
                    </a:lnTo>
                    <a:lnTo>
                      <a:pt x="18" y="162"/>
                    </a:lnTo>
                    <a:lnTo>
                      <a:pt x="20" y="3"/>
                    </a:lnTo>
                    <a:lnTo>
                      <a:pt x="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97" name="Freeform 331"/>
              <p:cNvSpPr>
                <a:spLocks/>
              </p:cNvSpPr>
              <p:nvPr/>
            </p:nvSpPr>
            <p:spPr bwMode="auto">
              <a:xfrm>
                <a:off x="5865" y="2003"/>
                <a:ext cx="18" cy="37"/>
              </a:xfrm>
              <a:custGeom>
                <a:avLst/>
                <a:gdLst>
                  <a:gd name="T0" fmla="*/ 0 w 18"/>
                  <a:gd name="T1" fmla="*/ 0 h 37"/>
                  <a:gd name="T2" fmla="*/ 0 w 18"/>
                  <a:gd name="T3" fmla="*/ 35 h 37"/>
                  <a:gd name="T4" fmla="*/ 18 w 18"/>
                  <a:gd name="T5" fmla="*/ 37 h 37"/>
                  <a:gd name="T6" fmla="*/ 18 w 18"/>
                  <a:gd name="T7" fmla="*/ 3 h 37"/>
                  <a:gd name="T8" fmla="*/ 0 w 18"/>
                  <a:gd name="T9" fmla="*/ 0 h 37"/>
                </a:gdLst>
                <a:ahLst/>
                <a:cxnLst>
                  <a:cxn ang="0">
                    <a:pos x="T0" y="T1"/>
                  </a:cxn>
                  <a:cxn ang="0">
                    <a:pos x="T2" y="T3"/>
                  </a:cxn>
                  <a:cxn ang="0">
                    <a:pos x="T4" y="T5"/>
                  </a:cxn>
                  <a:cxn ang="0">
                    <a:pos x="T6" y="T7"/>
                  </a:cxn>
                  <a:cxn ang="0">
                    <a:pos x="T8" y="T9"/>
                  </a:cxn>
                </a:cxnLst>
                <a:rect l="0" t="0" r="r" b="b"/>
                <a:pathLst>
                  <a:path w="18" h="37">
                    <a:moveTo>
                      <a:pt x="0" y="0"/>
                    </a:moveTo>
                    <a:lnTo>
                      <a:pt x="0" y="35"/>
                    </a:lnTo>
                    <a:lnTo>
                      <a:pt x="18" y="37"/>
                    </a:lnTo>
                    <a:lnTo>
                      <a:pt x="18"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98" name="Freeform 332"/>
              <p:cNvSpPr>
                <a:spLocks/>
              </p:cNvSpPr>
              <p:nvPr/>
            </p:nvSpPr>
            <p:spPr bwMode="auto">
              <a:xfrm>
                <a:off x="5812" y="2009"/>
                <a:ext cx="18" cy="25"/>
              </a:xfrm>
              <a:custGeom>
                <a:avLst/>
                <a:gdLst>
                  <a:gd name="T0" fmla="*/ 0 w 18"/>
                  <a:gd name="T1" fmla="*/ 0 h 25"/>
                  <a:gd name="T2" fmla="*/ 0 w 18"/>
                  <a:gd name="T3" fmla="*/ 22 h 25"/>
                  <a:gd name="T4" fmla="*/ 18 w 18"/>
                  <a:gd name="T5" fmla="*/ 25 h 25"/>
                  <a:gd name="T6" fmla="*/ 18 w 18"/>
                  <a:gd name="T7" fmla="*/ 3 h 25"/>
                  <a:gd name="T8" fmla="*/ 0 w 18"/>
                  <a:gd name="T9" fmla="*/ 0 h 25"/>
                </a:gdLst>
                <a:ahLst/>
                <a:cxnLst>
                  <a:cxn ang="0">
                    <a:pos x="T0" y="T1"/>
                  </a:cxn>
                  <a:cxn ang="0">
                    <a:pos x="T2" y="T3"/>
                  </a:cxn>
                  <a:cxn ang="0">
                    <a:pos x="T4" y="T5"/>
                  </a:cxn>
                  <a:cxn ang="0">
                    <a:pos x="T6" y="T7"/>
                  </a:cxn>
                  <a:cxn ang="0">
                    <a:pos x="T8" y="T9"/>
                  </a:cxn>
                </a:cxnLst>
                <a:rect l="0" t="0" r="r" b="b"/>
                <a:pathLst>
                  <a:path w="18" h="25">
                    <a:moveTo>
                      <a:pt x="0" y="0"/>
                    </a:moveTo>
                    <a:lnTo>
                      <a:pt x="0" y="22"/>
                    </a:lnTo>
                    <a:lnTo>
                      <a:pt x="18" y="25"/>
                    </a:lnTo>
                    <a:lnTo>
                      <a:pt x="18"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99" name="Freeform 333"/>
              <p:cNvSpPr>
                <a:spLocks/>
              </p:cNvSpPr>
              <p:nvPr/>
            </p:nvSpPr>
            <p:spPr bwMode="auto">
              <a:xfrm>
                <a:off x="5787" y="1985"/>
                <a:ext cx="18" cy="46"/>
              </a:xfrm>
              <a:custGeom>
                <a:avLst/>
                <a:gdLst>
                  <a:gd name="T0" fmla="*/ 0 w 18"/>
                  <a:gd name="T1" fmla="*/ 0 h 46"/>
                  <a:gd name="T2" fmla="*/ 0 w 18"/>
                  <a:gd name="T3" fmla="*/ 44 h 46"/>
                  <a:gd name="T4" fmla="*/ 16 w 18"/>
                  <a:gd name="T5" fmla="*/ 46 h 46"/>
                  <a:gd name="T6" fmla="*/ 18 w 18"/>
                  <a:gd name="T7" fmla="*/ 2 h 46"/>
                  <a:gd name="T8" fmla="*/ 0 w 18"/>
                  <a:gd name="T9" fmla="*/ 0 h 46"/>
                </a:gdLst>
                <a:ahLst/>
                <a:cxnLst>
                  <a:cxn ang="0">
                    <a:pos x="T0" y="T1"/>
                  </a:cxn>
                  <a:cxn ang="0">
                    <a:pos x="T2" y="T3"/>
                  </a:cxn>
                  <a:cxn ang="0">
                    <a:pos x="T4" y="T5"/>
                  </a:cxn>
                  <a:cxn ang="0">
                    <a:pos x="T6" y="T7"/>
                  </a:cxn>
                  <a:cxn ang="0">
                    <a:pos x="T8" y="T9"/>
                  </a:cxn>
                </a:cxnLst>
                <a:rect l="0" t="0" r="r" b="b"/>
                <a:pathLst>
                  <a:path w="18" h="46">
                    <a:moveTo>
                      <a:pt x="0" y="0"/>
                    </a:moveTo>
                    <a:lnTo>
                      <a:pt x="0" y="44"/>
                    </a:lnTo>
                    <a:lnTo>
                      <a:pt x="16" y="46"/>
                    </a:lnTo>
                    <a:lnTo>
                      <a:pt x="18" y="2"/>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00" name="Freeform 334"/>
              <p:cNvSpPr>
                <a:spLocks/>
              </p:cNvSpPr>
              <p:nvPr/>
            </p:nvSpPr>
            <p:spPr bwMode="auto">
              <a:xfrm>
                <a:off x="5760" y="2015"/>
                <a:ext cx="18" cy="12"/>
              </a:xfrm>
              <a:custGeom>
                <a:avLst/>
                <a:gdLst>
                  <a:gd name="T0" fmla="*/ 0 w 18"/>
                  <a:gd name="T1" fmla="*/ 0 h 12"/>
                  <a:gd name="T2" fmla="*/ 0 w 18"/>
                  <a:gd name="T3" fmla="*/ 11 h 12"/>
                  <a:gd name="T4" fmla="*/ 18 w 18"/>
                  <a:gd name="T5" fmla="*/ 12 h 12"/>
                  <a:gd name="T6" fmla="*/ 18 w 18"/>
                  <a:gd name="T7" fmla="*/ 1 h 12"/>
                  <a:gd name="T8" fmla="*/ 0 w 18"/>
                  <a:gd name="T9" fmla="*/ 0 h 12"/>
                </a:gdLst>
                <a:ahLst/>
                <a:cxnLst>
                  <a:cxn ang="0">
                    <a:pos x="T0" y="T1"/>
                  </a:cxn>
                  <a:cxn ang="0">
                    <a:pos x="T2" y="T3"/>
                  </a:cxn>
                  <a:cxn ang="0">
                    <a:pos x="T4" y="T5"/>
                  </a:cxn>
                  <a:cxn ang="0">
                    <a:pos x="T6" y="T7"/>
                  </a:cxn>
                  <a:cxn ang="0">
                    <a:pos x="T8" y="T9"/>
                  </a:cxn>
                </a:cxnLst>
                <a:rect l="0" t="0" r="r" b="b"/>
                <a:pathLst>
                  <a:path w="18" h="12">
                    <a:moveTo>
                      <a:pt x="0" y="0"/>
                    </a:moveTo>
                    <a:lnTo>
                      <a:pt x="0" y="11"/>
                    </a:lnTo>
                    <a:lnTo>
                      <a:pt x="18" y="12"/>
                    </a:lnTo>
                    <a:lnTo>
                      <a:pt x="18"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01" name="Freeform 335"/>
              <p:cNvSpPr>
                <a:spLocks/>
              </p:cNvSpPr>
              <p:nvPr/>
            </p:nvSpPr>
            <p:spPr bwMode="auto">
              <a:xfrm>
                <a:off x="5838" y="1952"/>
                <a:ext cx="19" cy="85"/>
              </a:xfrm>
              <a:custGeom>
                <a:avLst/>
                <a:gdLst>
                  <a:gd name="T0" fmla="*/ 2 w 19"/>
                  <a:gd name="T1" fmla="*/ 0 h 85"/>
                  <a:gd name="T2" fmla="*/ 0 w 19"/>
                  <a:gd name="T3" fmla="*/ 84 h 85"/>
                  <a:gd name="T4" fmla="*/ 19 w 19"/>
                  <a:gd name="T5" fmla="*/ 85 h 85"/>
                  <a:gd name="T6" fmla="*/ 19 w 19"/>
                  <a:gd name="T7" fmla="*/ 2 h 85"/>
                  <a:gd name="T8" fmla="*/ 2 w 19"/>
                  <a:gd name="T9" fmla="*/ 0 h 85"/>
                </a:gdLst>
                <a:ahLst/>
                <a:cxnLst>
                  <a:cxn ang="0">
                    <a:pos x="T0" y="T1"/>
                  </a:cxn>
                  <a:cxn ang="0">
                    <a:pos x="T2" y="T3"/>
                  </a:cxn>
                  <a:cxn ang="0">
                    <a:pos x="T4" y="T5"/>
                  </a:cxn>
                  <a:cxn ang="0">
                    <a:pos x="T6" y="T7"/>
                  </a:cxn>
                  <a:cxn ang="0">
                    <a:pos x="T8" y="T9"/>
                  </a:cxn>
                </a:cxnLst>
                <a:rect l="0" t="0" r="r" b="b"/>
                <a:pathLst>
                  <a:path w="19" h="85">
                    <a:moveTo>
                      <a:pt x="2" y="0"/>
                    </a:moveTo>
                    <a:lnTo>
                      <a:pt x="0" y="84"/>
                    </a:lnTo>
                    <a:lnTo>
                      <a:pt x="19" y="85"/>
                    </a:lnTo>
                    <a:lnTo>
                      <a:pt x="19" y="2"/>
                    </a:lnTo>
                    <a:lnTo>
                      <a:pt x="2"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02" name="Rectangle 336"/>
              <p:cNvSpPr>
                <a:spLocks noChangeArrowheads="1"/>
              </p:cNvSpPr>
              <p:nvPr/>
            </p:nvSpPr>
            <p:spPr bwMode="auto">
              <a:xfrm>
                <a:off x="6781" y="2186"/>
                <a:ext cx="36" cy="2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03" name="Freeform 337"/>
              <p:cNvSpPr>
                <a:spLocks/>
              </p:cNvSpPr>
              <p:nvPr/>
            </p:nvSpPr>
            <p:spPr bwMode="auto">
              <a:xfrm>
                <a:off x="6515" y="2278"/>
                <a:ext cx="30" cy="21"/>
              </a:xfrm>
              <a:custGeom>
                <a:avLst/>
                <a:gdLst>
                  <a:gd name="T0" fmla="*/ 30 w 30"/>
                  <a:gd name="T1" fmla="*/ 1 h 21"/>
                  <a:gd name="T2" fmla="*/ 30 w 30"/>
                  <a:gd name="T3" fmla="*/ 21 h 21"/>
                  <a:gd name="T4" fmla="*/ 0 w 30"/>
                  <a:gd name="T5" fmla="*/ 20 h 21"/>
                  <a:gd name="T6" fmla="*/ 0 w 30"/>
                  <a:gd name="T7" fmla="*/ 0 h 21"/>
                  <a:gd name="T8" fmla="*/ 30 w 30"/>
                  <a:gd name="T9" fmla="*/ 1 h 21"/>
                </a:gdLst>
                <a:ahLst/>
                <a:cxnLst>
                  <a:cxn ang="0">
                    <a:pos x="T0" y="T1"/>
                  </a:cxn>
                  <a:cxn ang="0">
                    <a:pos x="T2" y="T3"/>
                  </a:cxn>
                  <a:cxn ang="0">
                    <a:pos x="T4" y="T5"/>
                  </a:cxn>
                  <a:cxn ang="0">
                    <a:pos x="T6" y="T7"/>
                  </a:cxn>
                  <a:cxn ang="0">
                    <a:pos x="T8" y="T9"/>
                  </a:cxn>
                </a:cxnLst>
                <a:rect l="0" t="0" r="r" b="b"/>
                <a:pathLst>
                  <a:path w="30" h="21">
                    <a:moveTo>
                      <a:pt x="30" y="1"/>
                    </a:moveTo>
                    <a:lnTo>
                      <a:pt x="30" y="21"/>
                    </a:lnTo>
                    <a:lnTo>
                      <a:pt x="0" y="20"/>
                    </a:lnTo>
                    <a:lnTo>
                      <a:pt x="0" y="0"/>
                    </a:lnTo>
                    <a:lnTo>
                      <a:pt x="30" y="1"/>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04" name="Freeform 338"/>
              <p:cNvSpPr>
                <a:spLocks/>
              </p:cNvSpPr>
              <p:nvPr/>
            </p:nvSpPr>
            <p:spPr bwMode="auto">
              <a:xfrm>
                <a:off x="6515" y="2306"/>
                <a:ext cx="50" cy="22"/>
              </a:xfrm>
              <a:custGeom>
                <a:avLst/>
                <a:gdLst>
                  <a:gd name="T0" fmla="*/ 50 w 50"/>
                  <a:gd name="T1" fmla="*/ 3 h 22"/>
                  <a:gd name="T2" fmla="*/ 50 w 50"/>
                  <a:gd name="T3" fmla="*/ 22 h 22"/>
                  <a:gd name="T4" fmla="*/ 0 w 50"/>
                  <a:gd name="T5" fmla="*/ 20 h 22"/>
                  <a:gd name="T6" fmla="*/ 0 w 50"/>
                  <a:gd name="T7" fmla="*/ 0 h 22"/>
                  <a:gd name="T8" fmla="*/ 50 w 50"/>
                  <a:gd name="T9" fmla="*/ 3 h 22"/>
                </a:gdLst>
                <a:ahLst/>
                <a:cxnLst>
                  <a:cxn ang="0">
                    <a:pos x="T0" y="T1"/>
                  </a:cxn>
                  <a:cxn ang="0">
                    <a:pos x="T2" y="T3"/>
                  </a:cxn>
                  <a:cxn ang="0">
                    <a:pos x="T4" y="T5"/>
                  </a:cxn>
                  <a:cxn ang="0">
                    <a:pos x="T6" y="T7"/>
                  </a:cxn>
                  <a:cxn ang="0">
                    <a:pos x="T8" y="T9"/>
                  </a:cxn>
                </a:cxnLst>
                <a:rect l="0" t="0" r="r" b="b"/>
                <a:pathLst>
                  <a:path w="50" h="22">
                    <a:moveTo>
                      <a:pt x="50" y="3"/>
                    </a:moveTo>
                    <a:lnTo>
                      <a:pt x="50" y="22"/>
                    </a:lnTo>
                    <a:lnTo>
                      <a:pt x="0" y="20"/>
                    </a:lnTo>
                    <a:lnTo>
                      <a:pt x="0" y="0"/>
                    </a:lnTo>
                    <a:lnTo>
                      <a:pt x="5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05" name="Freeform 339"/>
              <p:cNvSpPr>
                <a:spLocks/>
              </p:cNvSpPr>
              <p:nvPr/>
            </p:nvSpPr>
            <p:spPr bwMode="auto">
              <a:xfrm>
                <a:off x="6515" y="2222"/>
                <a:ext cx="63" cy="20"/>
              </a:xfrm>
              <a:custGeom>
                <a:avLst/>
                <a:gdLst>
                  <a:gd name="T0" fmla="*/ 63 w 63"/>
                  <a:gd name="T1" fmla="*/ 0 h 20"/>
                  <a:gd name="T2" fmla="*/ 63 w 63"/>
                  <a:gd name="T3" fmla="*/ 20 h 20"/>
                  <a:gd name="T4" fmla="*/ 0 w 63"/>
                  <a:gd name="T5" fmla="*/ 20 h 20"/>
                  <a:gd name="T6" fmla="*/ 0 w 63"/>
                  <a:gd name="T7" fmla="*/ 1 h 20"/>
                  <a:gd name="T8" fmla="*/ 63 w 63"/>
                  <a:gd name="T9" fmla="*/ 0 h 20"/>
                </a:gdLst>
                <a:ahLst/>
                <a:cxnLst>
                  <a:cxn ang="0">
                    <a:pos x="T0" y="T1"/>
                  </a:cxn>
                  <a:cxn ang="0">
                    <a:pos x="T2" y="T3"/>
                  </a:cxn>
                  <a:cxn ang="0">
                    <a:pos x="T4" y="T5"/>
                  </a:cxn>
                  <a:cxn ang="0">
                    <a:pos x="T6" y="T7"/>
                  </a:cxn>
                  <a:cxn ang="0">
                    <a:pos x="T8" y="T9"/>
                  </a:cxn>
                </a:cxnLst>
                <a:rect l="0" t="0" r="r" b="b"/>
                <a:pathLst>
                  <a:path w="63" h="20">
                    <a:moveTo>
                      <a:pt x="63" y="0"/>
                    </a:moveTo>
                    <a:lnTo>
                      <a:pt x="63" y="20"/>
                    </a:lnTo>
                    <a:lnTo>
                      <a:pt x="0" y="20"/>
                    </a:lnTo>
                    <a:lnTo>
                      <a:pt x="0" y="1"/>
                    </a:lnTo>
                    <a:lnTo>
                      <a:pt x="6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06" name="Rectangle 340"/>
              <p:cNvSpPr>
                <a:spLocks noChangeArrowheads="1"/>
              </p:cNvSpPr>
              <p:nvPr/>
            </p:nvSpPr>
            <p:spPr bwMode="auto">
              <a:xfrm>
                <a:off x="6578" y="2222"/>
                <a:ext cx="26" cy="2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07" name="Freeform 341"/>
              <p:cNvSpPr>
                <a:spLocks/>
              </p:cNvSpPr>
              <p:nvPr/>
            </p:nvSpPr>
            <p:spPr bwMode="auto">
              <a:xfrm>
                <a:off x="6515" y="2162"/>
                <a:ext cx="101" cy="25"/>
              </a:xfrm>
              <a:custGeom>
                <a:avLst/>
                <a:gdLst>
                  <a:gd name="T0" fmla="*/ 101 w 101"/>
                  <a:gd name="T1" fmla="*/ 0 h 25"/>
                  <a:gd name="T2" fmla="*/ 101 w 101"/>
                  <a:gd name="T3" fmla="*/ 21 h 25"/>
                  <a:gd name="T4" fmla="*/ 99 w 101"/>
                  <a:gd name="T5" fmla="*/ 21 h 25"/>
                  <a:gd name="T6" fmla="*/ 0 w 101"/>
                  <a:gd name="T7" fmla="*/ 25 h 25"/>
                  <a:gd name="T8" fmla="*/ 0 w 101"/>
                  <a:gd name="T9" fmla="*/ 5 h 25"/>
                  <a:gd name="T10" fmla="*/ 101 w 101"/>
                  <a:gd name="T11" fmla="*/ 0 h 25"/>
                </a:gdLst>
                <a:ahLst/>
                <a:cxnLst>
                  <a:cxn ang="0">
                    <a:pos x="T0" y="T1"/>
                  </a:cxn>
                  <a:cxn ang="0">
                    <a:pos x="T2" y="T3"/>
                  </a:cxn>
                  <a:cxn ang="0">
                    <a:pos x="T4" y="T5"/>
                  </a:cxn>
                  <a:cxn ang="0">
                    <a:pos x="T6" y="T7"/>
                  </a:cxn>
                  <a:cxn ang="0">
                    <a:pos x="T8" y="T9"/>
                  </a:cxn>
                  <a:cxn ang="0">
                    <a:pos x="T10" y="T11"/>
                  </a:cxn>
                </a:cxnLst>
                <a:rect l="0" t="0" r="r" b="b"/>
                <a:pathLst>
                  <a:path w="101" h="25">
                    <a:moveTo>
                      <a:pt x="101" y="0"/>
                    </a:moveTo>
                    <a:lnTo>
                      <a:pt x="101" y="21"/>
                    </a:lnTo>
                    <a:lnTo>
                      <a:pt x="99" y="21"/>
                    </a:lnTo>
                    <a:lnTo>
                      <a:pt x="0" y="25"/>
                    </a:lnTo>
                    <a:lnTo>
                      <a:pt x="0" y="5"/>
                    </a:lnTo>
                    <a:lnTo>
                      <a:pt x="101"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08" name="Freeform 342"/>
              <p:cNvSpPr>
                <a:spLocks/>
              </p:cNvSpPr>
              <p:nvPr/>
            </p:nvSpPr>
            <p:spPr bwMode="auto">
              <a:xfrm>
                <a:off x="6565" y="2309"/>
                <a:ext cx="74" cy="22"/>
              </a:xfrm>
              <a:custGeom>
                <a:avLst/>
                <a:gdLst>
                  <a:gd name="T0" fmla="*/ 74 w 74"/>
                  <a:gd name="T1" fmla="*/ 3 h 22"/>
                  <a:gd name="T2" fmla="*/ 74 w 74"/>
                  <a:gd name="T3" fmla="*/ 22 h 22"/>
                  <a:gd name="T4" fmla="*/ 0 w 74"/>
                  <a:gd name="T5" fmla="*/ 19 h 22"/>
                  <a:gd name="T6" fmla="*/ 0 w 74"/>
                  <a:gd name="T7" fmla="*/ 0 h 22"/>
                  <a:gd name="T8" fmla="*/ 74 w 74"/>
                  <a:gd name="T9" fmla="*/ 3 h 22"/>
                </a:gdLst>
                <a:ahLst/>
                <a:cxnLst>
                  <a:cxn ang="0">
                    <a:pos x="T0" y="T1"/>
                  </a:cxn>
                  <a:cxn ang="0">
                    <a:pos x="T2" y="T3"/>
                  </a:cxn>
                  <a:cxn ang="0">
                    <a:pos x="T4" y="T5"/>
                  </a:cxn>
                  <a:cxn ang="0">
                    <a:pos x="T6" y="T7"/>
                  </a:cxn>
                  <a:cxn ang="0">
                    <a:pos x="T8" y="T9"/>
                  </a:cxn>
                </a:cxnLst>
                <a:rect l="0" t="0" r="r" b="b"/>
                <a:pathLst>
                  <a:path w="74" h="22">
                    <a:moveTo>
                      <a:pt x="74" y="3"/>
                    </a:moveTo>
                    <a:lnTo>
                      <a:pt x="74" y="22"/>
                    </a:lnTo>
                    <a:lnTo>
                      <a:pt x="0" y="19"/>
                    </a:lnTo>
                    <a:lnTo>
                      <a:pt x="0" y="0"/>
                    </a:lnTo>
                    <a:lnTo>
                      <a:pt x="74" y="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09" name="Freeform 343"/>
              <p:cNvSpPr>
                <a:spLocks/>
              </p:cNvSpPr>
              <p:nvPr/>
            </p:nvSpPr>
            <p:spPr bwMode="auto">
              <a:xfrm>
                <a:off x="6515" y="2250"/>
                <a:ext cx="129" cy="21"/>
              </a:xfrm>
              <a:custGeom>
                <a:avLst/>
                <a:gdLst>
                  <a:gd name="T0" fmla="*/ 129 w 129"/>
                  <a:gd name="T1" fmla="*/ 1 h 21"/>
                  <a:gd name="T2" fmla="*/ 129 w 129"/>
                  <a:gd name="T3" fmla="*/ 21 h 21"/>
                  <a:gd name="T4" fmla="*/ 0 w 129"/>
                  <a:gd name="T5" fmla="*/ 20 h 21"/>
                  <a:gd name="T6" fmla="*/ 0 w 129"/>
                  <a:gd name="T7" fmla="*/ 0 h 21"/>
                  <a:gd name="T8" fmla="*/ 129 w 129"/>
                  <a:gd name="T9" fmla="*/ 1 h 21"/>
                </a:gdLst>
                <a:ahLst/>
                <a:cxnLst>
                  <a:cxn ang="0">
                    <a:pos x="T0" y="T1"/>
                  </a:cxn>
                  <a:cxn ang="0">
                    <a:pos x="T2" y="T3"/>
                  </a:cxn>
                  <a:cxn ang="0">
                    <a:pos x="T4" y="T5"/>
                  </a:cxn>
                  <a:cxn ang="0">
                    <a:pos x="T6" y="T7"/>
                  </a:cxn>
                  <a:cxn ang="0">
                    <a:pos x="T8" y="T9"/>
                  </a:cxn>
                </a:cxnLst>
                <a:rect l="0" t="0" r="r" b="b"/>
                <a:pathLst>
                  <a:path w="129" h="21">
                    <a:moveTo>
                      <a:pt x="129" y="1"/>
                    </a:moveTo>
                    <a:lnTo>
                      <a:pt x="129" y="21"/>
                    </a:lnTo>
                    <a:lnTo>
                      <a:pt x="0" y="20"/>
                    </a:lnTo>
                    <a:lnTo>
                      <a:pt x="0" y="0"/>
                    </a:lnTo>
                    <a:lnTo>
                      <a:pt x="129" y="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10" name="Freeform 344"/>
              <p:cNvSpPr>
                <a:spLocks/>
              </p:cNvSpPr>
              <p:nvPr/>
            </p:nvSpPr>
            <p:spPr bwMode="auto">
              <a:xfrm>
                <a:off x="6644" y="2251"/>
                <a:ext cx="85" cy="21"/>
              </a:xfrm>
              <a:custGeom>
                <a:avLst/>
                <a:gdLst>
                  <a:gd name="T0" fmla="*/ 85 w 85"/>
                  <a:gd name="T1" fmla="*/ 0 h 21"/>
                  <a:gd name="T2" fmla="*/ 85 w 85"/>
                  <a:gd name="T3" fmla="*/ 21 h 21"/>
                  <a:gd name="T4" fmla="*/ 0 w 85"/>
                  <a:gd name="T5" fmla="*/ 20 h 21"/>
                  <a:gd name="T6" fmla="*/ 0 w 85"/>
                  <a:gd name="T7" fmla="*/ 0 h 21"/>
                  <a:gd name="T8" fmla="*/ 85 w 85"/>
                  <a:gd name="T9" fmla="*/ 0 h 21"/>
                </a:gdLst>
                <a:ahLst/>
                <a:cxnLst>
                  <a:cxn ang="0">
                    <a:pos x="T0" y="T1"/>
                  </a:cxn>
                  <a:cxn ang="0">
                    <a:pos x="T2" y="T3"/>
                  </a:cxn>
                  <a:cxn ang="0">
                    <a:pos x="T4" y="T5"/>
                  </a:cxn>
                  <a:cxn ang="0">
                    <a:pos x="T6" y="T7"/>
                  </a:cxn>
                  <a:cxn ang="0">
                    <a:pos x="T8" y="T9"/>
                  </a:cxn>
                </a:cxnLst>
                <a:rect l="0" t="0" r="r" b="b"/>
                <a:pathLst>
                  <a:path w="85" h="21">
                    <a:moveTo>
                      <a:pt x="85" y="0"/>
                    </a:moveTo>
                    <a:lnTo>
                      <a:pt x="85" y="21"/>
                    </a:lnTo>
                    <a:lnTo>
                      <a:pt x="0" y="20"/>
                    </a:lnTo>
                    <a:lnTo>
                      <a:pt x="0" y="0"/>
                    </a:lnTo>
                    <a:lnTo>
                      <a:pt x="85"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11" name="Freeform 345"/>
              <p:cNvSpPr>
                <a:spLocks/>
              </p:cNvSpPr>
              <p:nvPr/>
            </p:nvSpPr>
            <p:spPr bwMode="auto">
              <a:xfrm>
                <a:off x="6515" y="2186"/>
                <a:ext cx="266" cy="28"/>
              </a:xfrm>
              <a:custGeom>
                <a:avLst/>
                <a:gdLst>
                  <a:gd name="T0" fmla="*/ 266 w 266"/>
                  <a:gd name="T1" fmla="*/ 0 h 28"/>
                  <a:gd name="T2" fmla="*/ 266 w 266"/>
                  <a:gd name="T3" fmla="*/ 22 h 28"/>
                  <a:gd name="T4" fmla="*/ 0 w 266"/>
                  <a:gd name="T5" fmla="*/ 28 h 28"/>
                  <a:gd name="T6" fmla="*/ 0 w 266"/>
                  <a:gd name="T7" fmla="*/ 9 h 28"/>
                  <a:gd name="T8" fmla="*/ 266 w 266"/>
                  <a:gd name="T9" fmla="*/ 0 h 28"/>
                </a:gdLst>
                <a:ahLst/>
                <a:cxnLst>
                  <a:cxn ang="0">
                    <a:pos x="T0" y="T1"/>
                  </a:cxn>
                  <a:cxn ang="0">
                    <a:pos x="T2" y="T3"/>
                  </a:cxn>
                  <a:cxn ang="0">
                    <a:pos x="T4" y="T5"/>
                  </a:cxn>
                  <a:cxn ang="0">
                    <a:pos x="T6" y="T7"/>
                  </a:cxn>
                  <a:cxn ang="0">
                    <a:pos x="T8" y="T9"/>
                  </a:cxn>
                </a:cxnLst>
                <a:rect l="0" t="0" r="r" b="b"/>
                <a:pathLst>
                  <a:path w="266" h="28">
                    <a:moveTo>
                      <a:pt x="266" y="0"/>
                    </a:moveTo>
                    <a:lnTo>
                      <a:pt x="266" y="22"/>
                    </a:lnTo>
                    <a:lnTo>
                      <a:pt x="0" y="28"/>
                    </a:lnTo>
                    <a:lnTo>
                      <a:pt x="0" y="9"/>
                    </a:lnTo>
                    <a:lnTo>
                      <a:pt x="266"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12" name="Freeform 346"/>
              <p:cNvSpPr>
                <a:spLocks/>
              </p:cNvSpPr>
              <p:nvPr/>
            </p:nvSpPr>
            <p:spPr bwMode="auto">
              <a:xfrm>
                <a:off x="6545" y="2279"/>
                <a:ext cx="75" cy="21"/>
              </a:xfrm>
              <a:custGeom>
                <a:avLst/>
                <a:gdLst>
                  <a:gd name="T0" fmla="*/ 75 w 75"/>
                  <a:gd name="T1" fmla="*/ 2 h 21"/>
                  <a:gd name="T2" fmla="*/ 75 w 75"/>
                  <a:gd name="T3" fmla="*/ 21 h 21"/>
                  <a:gd name="T4" fmla="*/ 0 w 75"/>
                  <a:gd name="T5" fmla="*/ 20 h 21"/>
                  <a:gd name="T6" fmla="*/ 0 w 75"/>
                  <a:gd name="T7" fmla="*/ 0 h 21"/>
                  <a:gd name="T8" fmla="*/ 75 w 75"/>
                  <a:gd name="T9" fmla="*/ 2 h 21"/>
                </a:gdLst>
                <a:ahLst/>
                <a:cxnLst>
                  <a:cxn ang="0">
                    <a:pos x="T0" y="T1"/>
                  </a:cxn>
                  <a:cxn ang="0">
                    <a:pos x="T2" y="T3"/>
                  </a:cxn>
                  <a:cxn ang="0">
                    <a:pos x="T4" y="T5"/>
                  </a:cxn>
                  <a:cxn ang="0">
                    <a:pos x="T6" y="T7"/>
                  </a:cxn>
                  <a:cxn ang="0">
                    <a:pos x="T8" y="T9"/>
                  </a:cxn>
                </a:cxnLst>
                <a:rect l="0" t="0" r="r" b="b"/>
                <a:pathLst>
                  <a:path w="75" h="21">
                    <a:moveTo>
                      <a:pt x="75" y="2"/>
                    </a:moveTo>
                    <a:lnTo>
                      <a:pt x="75" y="21"/>
                    </a:lnTo>
                    <a:lnTo>
                      <a:pt x="0" y="20"/>
                    </a:lnTo>
                    <a:lnTo>
                      <a:pt x="0" y="0"/>
                    </a:lnTo>
                    <a:lnTo>
                      <a:pt x="75"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13" name="Freeform 347"/>
              <p:cNvSpPr>
                <a:spLocks/>
              </p:cNvSpPr>
              <p:nvPr/>
            </p:nvSpPr>
            <p:spPr bwMode="auto">
              <a:xfrm>
                <a:off x="6614" y="2159"/>
                <a:ext cx="56" cy="24"/>
              </a:xfrm>
              <a:custGeom>
                <a:avLst/>
                <a:gdLst>
                  <a:gd name="T0" fmla="*/ 56 w 56"/>
                  <a:gd name="T1" fmla="*/ 0 h 24"/>
                  <a:gd name="T2" fmla="*/ 56 w 56"/>
                  <a:gd name="T3" fmla="*/ 21 h 24"/>
                  <a:gd name="T4" fmla="*/ 0 w 56"/>
                  <a:gd name="T5" fmla="*/ 24 h 24"/>
                  <a:gd name="T6" fmla="*/ 2 w 56"/>
                  <a:gd name="T7" fmla="*/ 24 h 24"/>
                  <a:gd name="T8" fmla="*/ 2 w 56"/>
                  <a:gd name="T9" fmla="*/ 3 h 24"/>
                  <a:gd name="T10" fmla="*/ 56 w 56"/>
                  <a:gd name="T11" fmla="*/ 0 h 24"/>
                </a:gdLst>
                <a:ahLst/>
                <a:cxnLst>
                  <a:cxn ang="0">
                    <a:pos x="T0" y="T1"/>
                  </a:cxn>
                  <a:cxn ang="0">
                    <a:pos x="T2" y="T3"/>
                  </a:cxn>
                  <a:cxn ang="0">
                    <a:pos x="T4" y="T5"/>
                  </a:cxn>
                  <a:cxn ang="0">
                    <a:pos x="T6" y="T7"/>
                  </a:cxn>
                  <a:cxn ang="0">
                    <a:pos x="T8" y="T9"/>
                  </a:cxn>
                  <a:cxn ang="0">
                    <a:pos x="T10" y="T11"/>
                  </a:cxn>
                </a:cxnLst>
                <a:rect l="0" t="0" r="r" b="b"/>
                <a:pathLst>
                  <a:path w="56" h="24">
                    <a:moveTo>
                      <a:pt x="56" y="0"/>
                    </a:moveTo>
                    <a:lnTo>
                      <a:pt x="56" y="21"/>
                    </a:lnTo>
                    <a:lnTo>
                      <a:pt x="0" y="24"/>
                    </a:lnTo>
                    <a:lnTo>
                      <a:pt x="2" y="24"/>
                    </a:lnTo>
                    <a:lnTo>
                      <a:pt x="2" y="3"/>
                    </a:lnTo>
                    <a:lnTo>
                      <a:pt x="5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14" name="Freeform 348"/>
              <p:cNvSpPr>
                <a:spLocks/>
              </p:cNvSpPr>
              <p:nvPr/>
            </p:nvSpPr>
            <p:spPr bwMode="auto">
              <a:xfrm>
                <a:off x="6116" y="2216"/>
                <a:ext cx="313" cy="96"/>
              </a:xfrm>
              <a:custGeom>
                <a:avLst/>
                <a:gdLst>
                  <a:gd name="T0" fmla="*/ 1 w 313"/>
                  <a:gd name="T1" fmla="*/ 96 h 96"/>
                  <a:gd name="T2" fmla="*/ 0 w 313"/>
                  <a:gd name="T3" fmla="*/ 90 h 96"/>
                  <a:gd name="T4" fmla="*/ 67 w 313"/>
                  <a:gd name="T5" fmla="*/ 73 h 96"/>
                  <a:gd name="T6" fmla="*/ 123 w 313"/>
                  <a:gd name="T7" fmla="*/ 40 h 96"/>
                  <a:gd name="T8" fmla="*/ 190 w 313"/>
                  <a:gd name="T9" fmla="*/ 37 h 96"/>
                  <a:gd name="T10" fmla="*/ 245 w 313"/>
                  <a:gd name="T11" fmla="*/ 3 h 96"/>
                  <a:gd name="T12" fmla="*/ 313 w 313"/>
                  <a:gd name="T13" fmla="*/ 0 h 96"/>
                  <a:gd name="T14" fmla="*/ 313 w 313"/>
                  <a:gd name="T15" fmla="*/ 6 h 96"/>
                  <a:gd name="T16" fmla="*/ 246 w 313"/>
                  <a:gd name="T17" fmla="*/ 9 h 96"/>
                  <a:gd name="T18" fmla="*/ 191 w 313"/>
                  <a:gd name="T19" fmla="*/ 42 h 96"/>
                  <a:gd name="T20" fmla="*/ 124 w 313"/>
                  <a:gd name="T21" fmla="*/ 45 h 96"/>
                  <a:gd name="T22" fmla="*/ 70 w 313"/>
                  <a:gd name="T23" fmla="*/ 79 h 96"/>
                  <a:gd name="T24" fmla="*/ 1 w 313"/>
                  <a:gd name="T25"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3" h="96">
                    <a:moveTo>
                      <a:pt x="1" y="96"/>
                    </a:moveTo>
                    <a:lnTo>
                      <a:pt x="0" y="90"/>
                    </a:lnTo>
                    <a:lnTo>
                      <a:pt x="67" y="73"/>
                    </a:lnTo>
                    <a:lnTo>
                      <a:pt x="123" y="40"/>
                    </a:lnTo>
                    <a:lnTo>
                      <a:pt x="190" y="37"/>
                    </a:lnTo>
                    <a:lnTo>
                      <a:pt x="245" y="3"/>
                    </a:lnTo>
                    <a:lnTo>
                      <a:pt x="313" y="0"/>
                    </a:lnTo>
                    <a:lnTo>
                      <a:pt x="313" y="6"/>
                    </a:lnTo>
                    <a:lnTo>
                      <a:pt x="246" y="9"/>
                    </a:lnTo>
                    <a:lnTo>
                      <a:pt x="191" y="42"/>
                    </a:lnTo>
                    <a:lnTo>
                      <a:pt x="124" y="45"/>
                    </a:lnTo>
                    <a:lnTo>
                      <a:pt x="70" y="79"/>
                    </a:lnTo>
                    <a:lnTo>
                      <a:pt x="1" y="9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15" name="Freeform 349"/>
              <p:cNvSpPr>
                <a:spLocks/>
              </p:cNvSpPr>
              <p:nvPr/>
            </p:nvSpPr>
            <p:spPr bwMode="auto">
              <a:xfrm>
                <a:off x="6113" y="2180"/>
                <a:ext cx="234" cy="133"/>
              </a:xfrm>
              <a:custGeom>
                <a:avLst/>
                <a:gdLst>
                  <a:gd name="T0" fmla="*/ 3 w 234"/>
                  <a:gd name="T1" fmla="*/ 133 h 133"/>
                  <a:gd name="T2" fmla="*/ 0 w 234"/>
                  <a:gd name="T3" fmla="*/ 127 h 133"/>
                  <a:gd name="T4" fmla="*/ 54 w 234"/>
                  <a:gd name="T5" fmla="*/ 102 h 133"/>
                  <a:gd name="T6" fmla="*/ 88 w 234"/>
                  <a:gd name="T7" fmla="*/ 63 h 133"/>
                  <a:gd name="T8" fmla="*/ 144 w 234"/>
                  <a:gd name="T9" fmla="*/ 52 h 133"/>
                  <a:gd name="T10" fmla="*/ 178 w 234"/>
                  <a:gd name="T11" fmla="*/ 13 h 133"/>
                  <a:gd name="T12" fmla="*/ 234 w 234"/>
                  <a:gd name="T13" fmla="*/ 0 h 133"/>
                  <a:gd name="T14" fmla="*/ 234 w 234"/>
                  <a:gd name="T15" fmla="*/ 6 h 133"/>
                  <a:gd name="T16" fmla="*/ 180 w 234"/>
                  <a:gd name="T17" fmla="*/ 17 h 133"/>
                  <a:gd name="T18" fmla="*/ 147 w 234"/>
                  <a:gd name="T19" fmla="*/ 56 h 133"/>
                  <a:gd name="T20" fmla="*/ 91 w 234"/>
                  <a:gd name="T21" fmla="*/ 67 h 133"/>
                  <a:gd name="T22" fmla="*/ 59 w 234"/>
                  <a:gd name="T23" fmla="*/ 106 h 133"/>
                  <a:gd name="T24" fmla="*/ 3 w 234"/>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4" h="133">
                    <a:moveTo>
                      <a:pt x="3" y="133"/>
                    </a:moveTo>
                    <a:lnTo>
                      <a:pt x="0" y="127"/>
                    </a:lnTo>
                    <a:lnTo>
                      <a:pt x="54" y="102"/>
                    </a:lnTo>
                    <a:lnTo>
                      <a:pt x="88" y="63"/>
                    </a:lnTo>
                    <a:lnTo>
                      <a:pt x="144" y="52"/>
                    </a:lnTo>
                    <a:lnTo>
                      <a:pt x="178" y="13"/>
                    </a:lnTo>
                    <a:lnTo>
                      <a:pt x="234" y="0"/>
                    </a:lnTo>
                    <a:lnTo>
                      <a:pt x="234" y="6"/>
                    </a:lnTo>
                    <a:lnTo>
                      <a:pt x="180" y="17"/>
                    </a:lnTo>
                    <a:lnTo>
                      <a:pt x="147" y="56"/>
                    </a:lnTo>
                    <a:lnTo>
                      <a:pt x="91" y="67"/>
                    </a:lnTo>
                    <a:lnTo>
                      <a:pt x="59" y="106"/>
                    </a:lnTo>
                    <a:lnTo>
                      <a:pt x="3" y="13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16" name="Freeform 350"/>
              <p:cNvSpPr>
                <a:spLocks/>
              </p:cNvSpPr>
              <p:nvPr/>
            </p:nvSpPr>
            <p:spPr bwMode="auto">
              <a:xfrm>
                <a:off x="6117" y="2249"/>
                <a:ext cx="251" cy="63"/>
              </a:xfrm>
              <a:custGeom>
                <a:avLst/>
                <a:gdLst>
                  <a:gd name="T0" fmla="*/ 1 w 251"/>
                  <a:gd name="T1" fmla="*/ 63 h 63"/>
                  <a:gd name="T2" fmla="*/ 0 w 251"/>
                  <a:gd name="T3" fmla="*/ 57 h 63"/>
                  <a:gd name="T4" fmla="*/ 53 w 251"/>
                  <a:gd name="T5" fmla="*/ 49 h 63"/>
                  <a:gd name="T6" fmla="*/ 98 w 251"/>
                  <a:gd name="T7" fmla="*/ 22 h 63"/>
                  <a:gd name="T8" fmla="*/ 151 w 251"/>
                  <a:gd name="T9" fmla="*/ 28 h 63"/>
                  <a:gd name="T10" fmla="*/ 196 w 251"/>
                  <a:gd name="T11" fmla="*/ 0 h 63"/>
                  <a:gd name="T12" fmla="*/ 251 w 251"/>
                  <a:gd name="T13" fmla="*/ 5 h 63"/>
                  <a:gd name="T14" fmla="*/ 249 w 251"/>
                  <a:gd name="T15" fmla="*/ 11 h 63"/>
                  <a:gd name="T16" fmla="*/ 197 w 251"/>
                  <a:gd name="T17" fmla="*/ 5 h 63"/>
                  <a:gd name="T18" fmla="*/ 153 w 251"/>
                  <a:gd name="T19" fmla="*/ 33 h 63"/>
                  <a:gd name="T20" fmla="*/ 99 w 251"/>
                  <a:gd name="T21" fmla="*/ 28 h 63"/>
                  <a:gd name="T22" fmla="*/ 55 w 251"/>
                  <a:gd name="T23" fmla="*/ 54 h 63"/>
                  <a:gd name="T24" fmla="*/ 1 w 251"/>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63">
                    <a:moveTo>
                      <a:pt x="1" y="63"/>
                    </a:moveTo>
                    <a:lnTo>
                      <a:pt x="0" y="57"/>
                    </a:lnTo>
                    <a:lnTo>
                      <a:pt x="53" y="49"/>
                    </a:lnTo>
                    <a:lnTo>
                      <a:pt x="98" y="22"/>
                    </a:lnTo>
                    <a:lnTo>
                      <a:pt x="151" y="28"/>
                    </a:lnTo>
                    <a:lnTo>
                      <a:pt x="196" y="0"/>
                    </a:lnTo>
                    <a:lnTo>
                      <a:pt x="251" y="5"/>
                    </a:lnTo>
                    <a:lnTo>
                      <a:pt x="249" y="11"/>
                    </a:lnTo>
                    <a:lnTo>
                      <a:pt x="197" y="5"/>
                    </a:lnTo>
                    <a:lnTo>
                      <a:pt x="153" y="33"/>
                    </a:lnTo>
                    <a:lnTo>
                      <a:pt x="99" y="28"/>
                    </a:lnTo>
                    <a:lnTo>
                      <a:pt x="55" y="54"/>
                    </a:lnTo>
                    <a:lnTo>
                      <a:pt x="1" y="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17" name="Rectangle 351"/>
              <p:cNvSpPr>
                <a:spLocks noChangeArrowheads="1"/>
              </p:cNvSpPr>
              <p:nvPr/>
            </p:nvSpPr>
            <p:spPr bwMode="auto">
              <a:xfrm>
                <a:off x="6114" y="2169"/>
                <a:ext cx="21" cy="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18" name="Rectangle 352"/>
              <p:cNvSpPr>
                <a:spLocks noChangeArrowheads="1"/>
              </p:cNvSpPr>
              <p:nvPr/>
            </p:nvSpPr>
            <p:spPr bwMode="auto">
              <a:xfrm>
                <a:off x="6114" y="2194"/>
                <a:ext cx="2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19" name="Rectangle 353"/>
              <p:cNvSpPr>
                <a:spLocks noChangeArrowheads="1"/>
              </p:cNvSpPr>
              <p:nvPr/>
            </p:nvSpPr>
            <p:spPr bwMode="auto">
              <a:xfrm>
                <a:off x="6114" y="2221"/>
                <a:ext cx="21" cy="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20" name="Rectangle 354"/>
              <p:cNvSpPr>
                <a:spLocks noChangeArrowheads="1"/>
              </p:cNvSpPr>
              <p:nvPr/>
            </p:nvSpPr>
            <p:spPr bwMode="auto">
              <a:xfrm>
                <a:off x="6114" y="2246"/>
                <a:ext cx="2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21" name="Rectangle 355"/>
              <p:cNvSpPr>
                <a:spLocks noChangeArrowheads="1"/>
              </p:cNvSpPr>
              <p:nvPr/>
            </p:nvSpPr>
            <p:spPr bwMode="auto">
              <a:xfrm>
                <a:off x="6114" y="2272"/>
                <a:ext cx="21" cy="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22" name="Rectangle 356"/>
              <p:cNvSpPr>
                <a:spLocks noChangeArrowheads="1"/>
              </p:cNvSpPr>
              <p:nvPr/>
            </p:nvSpPr>
            <p:spPr bwMode="auto">
              <a:xfrm>
                <a:off x="6114" y="2320"/>
                <a:ext cx="315" cy="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23" name="Freeform 357"/>
              <p:cNvSpPr>
                <a:spLocks/>
              </p:cNvSpPr>
              <p:nvPr/>
            </p:nvSpPr>
            <p:spPr bwMode="auto">
              <a:xfrm>
                <a:off x="5735" y="2473"/>
                <a:ext cx="101" cy="42"/>
              </a:xfrm>
              <a:custGeom>
                <a:avLst/>
                <a:gdLst>
                  <a:gd name="T0" fmla="*/ 101 w 101"/>
                  <a:gd name="T1" fmla="*/ 42 h 42"/>
                  <a:gd name="T2" fmla="*/ 101 w 101"/>
                  <a:gd name="T3" fmla="*/ 30 h 42"/>
                  <a:gd name="T4" fmla="*/ 0 w 101"/>
                  <a:gd name="T5" fmla="*/ 0 h 42"/>
                  <a:gd name="T6" fmla="*/ 0 w 101"/>
                  <a:gd name="T7" fmla="*/ 15 h 42"/>
                  <a:gd name="T8" fmla="*/ 101 w 101"/>
                  <a:gd name="T9" fmla="*/ 42 h 42"/>
                </a:gdLst>
                <a:ahLst/>
                <a:cxnLst>
                  <a:cxn ang="0">
                    <a:pos x="T0" y="T1"/>
                  </a:cxn>
                  <a:cxn ang="0">
                    <a:pos x="T2" y="T3"/>
                  </a:cxn>
                  <a:cxn ang="0">
                    <a:pos x="T4" y="T5"/>
                  </a:cxn>
                  <a:cxn ang="0">
                    <a:pos x="T6" y="T7"/>
                  </a:cxn>
                  <a:cxn ang="0">
                    <a:pos x="T8" y="T9"/>
                  </a:cxn>
                </a:cxnLst>
                <a:rect l="0" t="0" r="r" b="b"/>
                <a:pathLst>
                  <a:path w="101" h="42">
                    <a:moveTo>
                      <a:pt x="101" y="42"/>
                    </a:moveTo>
                    <a:lnTo>
                      <a:pt x="101" y="30"/>
                    </a:lnTo>
                    <a:lnTo>
                      <a:pt x="0" y="0"/>
                    </a:lnTo>
                    <a:lnTo>
                      <a:pt x="0" y="15"/>
                    </a:lnTo>
                    <a:lnTo>
                      <a:pt x="101" y="4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24" name="Freeform 358"/>
              <p:cNvSpPr>
                <a:spLocks/>
              </p:cNvSpPr>
              <p:nvPr/>
            </p:nvSpPr>
            <p:spPr bwMode="auto">
              <a:xfrm>
                <a:off x="5735" y="2438"/>
                <a:ext cx="368" cy="77"/>
              </a:xfrm>
              <a:custGeom>
                <a:avLst/>
                <a:gdLst>
                  <a:gd name="T0" fmla="*/ 368 w 368"/>
                  <a:gd name="T1" fmla="*/ 26 h 77"/>
                  <a:gd name="T2" fmla="*/ 368 w 368"/>
                  <a:gd name="T3" fmla="*/ 26 h 77"/>
                  <a:gd name="T4" fmla="*/ 368 w 368"/>
                  <a:gd name="T5" fmla="*/ 26 h 77"/>
                  <a:gd name="T6" fmla="*/ 267 w 368"/>
                  <a:gd name="T7" fmla="*/ 0 h 77"/>
                  <a:gd name="T8" fmla="*/ 0 w 368"/>
                  <a:gd name="T9" fmla="*/ 35 h 77"/>
                  <a:gd name="T10" fmla="*/ 101 w 368"/>
                  <a:gd name="T11" fmla="*/ 65 h 77"/>
                  <a:gd name="T12" fmla="*/ 101 w 368"/>
                  <a:gd name="T13" fmla="*/ 77 h 77"/>
                  <a:gd name="T14" fmla="*/ 368 w 368"/>
                  <a:gd name="T15" fmla="*/ 32 h 77"/>
                  <a:gd name="T16" fmla="*/ 368 w 368"/>
                  <a:gd name="T17" fmla="*/ 2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77">
                    <a:moveTo>
                      <a:pt x="368" y="26"/>
                    </a:moveTo>
                    <a:lnTo>
                      <a:pt x="368" y="26"/>
                    </a:lnTo>
                    <a:lnTo>
                      <a:pt x="368" y="26"/>
                    </a:lnTo>
                    <a:lnTo>
                      <a:pt x="267" y="0"/>
                    </a:lnTo>
                    <a:lnTo>
                      <a:pt x="0" y="35"/>
                    </a:lnTo>
                    <a:lnTo>
                      <a:pt x="101" y="65"/>
                    </a:lnTo>
                    <a:lnTo>
                      <a:pt x="101" y="77"/>
                    </a:lnTo>
                    <a:lnTo>
                      <a:pt x="368" y="32"/>
                    </a:lnTo>
                    <a:lnTo>
                      <a:pt x="368" y="2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25" name="Freeform 359"/>
              <p:cNvSpPr>
                <a:spLocks/>
              </p:cNvSpPr>
              <p:nvPr/>
            </p:nvSpPr>
            <p:spPr bwMode="auto">
              <a:xfrm>
                <a:off x="6704" y="2473"/>
                <a:ext cx="102" cy="42"/>
              </a:xfrm>
              <a:custGeom>
                <a:avLst/>
                <a:gdLst>
                  <a:gd name="T0" fmla="*/ 1 w 102"/>
                  <a:gd name="T1" fmla="*/ 42 h 42"/>
                  <a:gd name="T2" fmla="*/ 0 w 102"/>
                  <a:gd name="T3" fmla="*/ 30 h 42"/>
                  <a:gd name="T4" fmla="*/ 101 w 102"/>
                  <a:gd name="T5" fmla="*/ 0 h 42"/>
                  <a:gd name="T6" fmla="*/ 102 w 102"/>
                  <a:gd name="T7" fmla="*/ 15 h 42"/>
                  <a:gd name="T8" fmla="*/ 1 w 102"/>
                  <a:gd name="T9" fmla="*/ 42 h 42"/>
                </a:gdLst>
                <a:ahLst/>
                <a:cxnLst>
                  <a:cxn ang="0">
                    <a:pos x="T0" y="T1"/>
                  </a:cxn>
                  <a:cxn ang="0">
                    <a:pos x="T2" y="T3"/>
                  </a:cxn>
                  <a:cxn ang="0">
                    <a:pos x="T4" y="T5"/>
                  </a:cxn>
                  <a:cxn ang="0">
                    <a:pos x="T6" y="T7"/>
                  </a:cxn>
                  <a:cxn ang="0">
                    <a:pos x="T8" y="T9"/>
                  </a:cxn>
                </a:cxnLst>
                <a:rect l="0" t="0" r="r" b="b"/>
                <a:pathLst>
                  <a:path w="102" h="42">
                    <a:moveTo>
                      <a:pt x="1" y="42"/>
                    </a:moveTo>
                    <a:lnTo>
                      <a:pt x="0" y="30"/>
                    </a:lnTo>
                    <a:lnTo>
                      <a:pt x="101" y="0"/>
                    </a:lnTo>
                    <a:lnTo>
                      <a:pt x="102" y="15"/>
                    </a:lnTo>
                    <a:lnTo>
                      <a:pt x="1" y="4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26" name="Freeform 360"/>
              <p:cNvSpPr>
                <a:spLocks/>
              </p:cNvSpPr>
              <p:nvPr/>
            </p:nvSpPr>
            <p:spPr bwMode="auto">
              <a:xfrm>
                <a:off x="6436" y="2438"/>
                <a:ext cx="369" cy="77"/>
              </a:xfrm>
              <a:custGeom>
                <a:avLst/>
                <a:gdLst>
                  <a:gd name="T0" fmla="*/ 0 w 369"/>
                  <a:gd name="T1" fmla="*/ 26 h 77"/>
                  <a:gd name="T2" fmla="*/ 0 w 369"/>
                  <a:gd name="T3" fmla="*/ 26 h 77"/>
                  <a:gd name="T4" fmla="*/ 0 w 369"/>
                  <a:gd name="T5" fmla="*/ 26 h 77"/>
                  <a:gd name="T6" fmla="*/ 100 w 369"/>
                  <a:gd name="T7" fmla="*/ 0 h 77"/>
                  <a:gd name="T8" fmla="*/ 369 w 369"/>
                  <a:gd name="T9" fmla="*/ 35 h 77"/>
                  <a:gd name="T10" fmla="*/ 268 w 369"/>
                  <a:gd name="T11" fmla="*/ 65 h 77"/>
                  <a:gd name="T12" fmla="*/ 269 w 369"/>
                  <a:gd name="T13" fmla="*/ 77 h 77"/>
                  <a:gd name="T14" fmla="*/ 0 w 369"/>
                  <a:gd name="T15" fmla="*/ 32 h 77"/>
                  <a:gd name="T16" fmla="*/ 0 w 369"/>
                  <a:gd name="T17" fmla="*/ 2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9" h="77">
                    <a:moveTo>
                      <a:pt x="0" y="26"/>
                    </a:moveTo>
                    <a:lnTo>
                      <a:pt x="0" y="26"/>
                    </a:lnTo>
                    <a:lnTo>
                      <a:pt x="0" y="26"/>
                    </a:lnTo>
                    <a:lnTo>
                      <a:pt x="100" y="0"/>
                    </a:lnTo>
                    <a:lnTo>
                      <a:pt x="369" y="35"/>
                    </a:lnTo>
                    <a:lnTo>
                      <a:pt x="268" y="65"/>
                    </a:lnTo>
                    <a:lnTo>
                      <a:pt x="269" y="77"/>
                    </a:lnTo>
                    <a:lnTo>
                      <a:pt x="0" y="32"/>
                    </a:lnTo>
                    <a:lnTo>
                      <a:pt x="0" y="2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27" name="Freeform 361"/>
              <p:cNvSpPr>
                <a:spLocks/>
              </p:cNvSpPr>
              <p:nvPr/>
            </p:nvSpPr>
            <p:spPr bwMode="auto">
              <a:xfrm>
                <a:off x="6103" y="2425"/>
                <a:ext cx="28" cy="43"/>
              </a:xfrm>
              <a:custGeom>
                <a:avLst/>
                <a:gdLst>
                  <a:gd name="T0" fmla="*/ 28 w 28"/>
                  <a:gd name="T1" fmla="*/ 43 h 43"/>
                  <a:gd name="T2" fmla="*/ 28 w 28"/>
                  <a:gd name="T3" fmla="*/ 32 h 43"/>
                  <a:gd name="T4" fmla="*/ 0 w 28"/>
                  <a:gd name="T5" fmla="*/ 0 h 43"/>
                  <a:gd name="T6" fmla="*/ 0 w 28"/>
                  <a:gd name="T7" fmla="*/ 17 h 43"/>
                  <a:gd name="T8" fmla="*/ 28 w 28"/>
                  <a:gd name="T9" fmla="*/ 43 h 43"/>
                </a:gdLst>
                <a:ahLst/>
                <a:cxnLst>
                  <a:cxn ang="0">
                    <a:pos x="T0" y="T1"/>
                  </a:cxn>
                  <a:cxn ang="0">
                    <a:pos x="T2" y="T3"/>
                  </a:cxn>
                  <a:cxn ang="0">
                    <a:pos x="T4" y="T5"/>
                  </a:cxn>
                  <a:cxn ang="0">
                    <a:pos x="T6" y="T7"/>
                  </a:cxn>
                  <a:cxn ang="0">
                    <a:pos x="T8" y="T9"/>
                  </a:cxn>
                </a:cxnLst>
                <a:rect l="0" t="0" r="r" b="b"/>
                <a:pathLst>
                  <a:path w="28" h="43">
                    <a:moveTo>
                      <a:pt x="28" y="43"/>
                    </a:moveTo>
                    <a:lnTo>
                      <a:pt x="28" y="32"/>
                    </a:lnTo>
                    <a:lnTo>
                      <a:pt x="0" y="0"/>
                    </a:lnTo>
                    <a:lnTo>
                      <a:pt x="0" y="17"/>
                    </a:lnTo>
                    <a:lnTo>
                      <a:pt x="28" y="4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28" name="Freeform 362"/>
              <p:cNvSpPr>
                <a:spLocks/>
              </p:cNvSpPr>
              <p:nvPr/>
            </p:nvSpPr>
            <p:spPr bwMode="auto">
              <a:xfrm>
                <a:off x="6407" y="2425"/>
                <a:ext cx="29" cy="43"/>
              </a:xfrm>
              <a:custGeom>
                <a:avLst/>
                <a:gdLst>
                  <a:gd name="T0" fmla="*/ 1 w 29"/>
                  <a:gd name="T1" fmla="*/ 43 h 43"/>
                  <a:gd name="T2" fmla="*/ 0 w 29"/>
                  <a:gd name="T3" fmla="*/ 32 h 43"/>
                  <a:gd name="T4" fmla="*/ 29 w 29"/>
                  <a:gd name="T5" fmla="*/ 0 h 43"/>
                  <a:gd name="T6" fmla="*/ 29 w 29"/>
                  <a:gd name="T7" fmla="*/ 17 h 43"/>
                  <a:gd name="T8" fmla="*/ 1 w 29"/>
                  <a:gd name="T9" fmla="*/ 43 h 43"/>
                </a:gdLst>
                <a:ahLst/>
                <a:cxnLst>
                  <a:cxn ang="0">
                    <a:pos x="T0" y="T1"/>
                  </a:cxn>
                  <a:cxn ang="0">
                    <a:pos x="T2" y="T3"/>
                  </a:cxn>
                  <a:cxn ang="0">
                    <a:pos x="T4" y="T5"/>
                  </a:cxn>
                  <a:cxn ang="0">
                    <a:pos x="T6" y="T7"/>
                  </a:cxn>
                  <a:cxn ang="0">
                    <a:pos x="T8" y="T9"/>
                  </a:cxn>
                </a:cxnLst>
                <a:rect l="0" t="0" r="r" b="b"/>
                <a:pathLst>
                  <a:path w="29" h="43">
                    <a:moveTo>
                      <a:pt x="1" y="43"/>
                    </a:moveTo>
                    <a:lnTo>
                      <a:pt x="0" y="32"/>
                    </a:lnTo>
                    <a:lnTo>
                      <a:pt x="29" y="0"/>
                    </a:lnTo>
                    <a:lnTo>
                      <a:pt x="29" y="17"/>
                    </a:lnTo>
                    <a:lnTo>
                      <a:pt x="1" y="4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29" name="Freeform 363"/>
              <p:cNvSpPr>
                <a:spLocks/>
              </p:cNvSpPr>
              <p:nvPr/>
            </p:nvSpPr>
            <p:spPr bwMode="auto">
              <a:xfrm>
                <a:off x="6103" y="2425"/>
                <a:ext cx="333" cy="32"/>
              </a:xfrm>
              <a:custGeom>
                <a:avLst/>
                <a:gdLst>
                  <a:gd name="T0" fmla="*/ 304 w 333"/>
                  <a:gd name="T1" fmla="*/ 32 h 32"/>
                  <a:gd name="T2" fmla="*/ 28 w 333"/>
                  <a:gd name="T3" fmla="*/ 32 h 32"/>
                  <a:gd name="T4" fmla="*/ 0 w 333"/>
                  <a:gd name="T5" fmla="*/ 0 h 32"/>
                  <a:gd name="T6" fmla="*/ 333 w 333"/>
                  <a:gd name="T7" fmla="*/ 0 h 32"/>
                  <a:gd name="T8" fmla="*/ 304 w 333"/>
                  <a:gd name="T9" fmla="*/ 32 h 32"/>
                </a:gdLst>
                <a:ahLst/>
                <a:cxnLst>
                  <a:cxn ang="0">
                    <a:pos x="T0" y="T1"/>
                  </a:cxn>
                  <a:cxn ang="0">
                    <a:pos x="T2" y="T3"/>
                  </a:cxn>
                  <a:cxn ang="0">
                    <a:pos x="T4" y="T5"/>
                  </a:cxn>
                  <a:cxn ang="0">
                    <a:pos x="T6" y="T7"/>
                  </a:cxn>
                  <a:cxn ang="0">
                    <a:pos x="T8" y="T9"/>
                  </a:cxn>
                </a:cxnLst>
                <a:rect l="0" t="0" r="r" b="b"/>
                <a:pathLst>
                  <a:path w="333" h="32">
                    <a:moveTo>
                      <a:pt x="304" y="32"/>
                    </a:moveTo>
                    <a:lnTo>
                      <a:pt x="28" y="32"/>
                    </a:lnTo>
                    <a:lnTo>
                      <a:pt x="0" y="0"/>
                    </a:lnTo>
                    <a:lnTo>
                      <a:pt x="333" y="0"/>
                    </a:lnTo>
                    <a:lnTo>
                      <a:pt x="304" y="3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30" name="Freeform 364"/>
              <p:cNvSpPr>
                <a:spLocks/>
              </p:cNvSpPr>
              <p:nvPr/>
            </p:nvSpPr>
            <p:spPr bwMode="auto">
              <a:xfrm>
                <a:off x="6131" y="2457"/>
                <a:ext cx="277" cy="11"/>
              </a:xfrm>
              <a:custGeom>
                <a:avLst/>
                <a:gdLst>
                  <a:gd name="T0" fmla="*/ 276 w 277"/>
                  <a:gd name="T1" fmla="*/ 0 h 11"/>
                  <a:gd name="T2" fmla="*/ 0 w 277"/>
                  <a:gd name="T3" fmla="*/ 0 h 11"/>
                  <a:gd name="T4" fmla="*/ 0 w 277"/>
                  <a:gd name="T5" fmla="*/ 11 h 11"/>
                  <a:gd name="T6" fmla="*/ 277 w 277"/>
                  <a:gd name="T7" fmla="*/ 11 h 11"/>
                  <a:gd name="T8" fmla="*/ 276 w 277"/>
                  <a:gd name="T9" fmla="*/ 0 h 11"/>
                </a:gdLst>
                <a:ahLst/>
                <a:cxnLst>
                  <a:cxn ang="0">
                    <a:pos x="T0" y="T1"/>
                  </a:cxn>
                  <a:cxn ang="0">
                    <a:pos x="T2" y="T3"/>
                  </a:cxn>
                  <a:cxn ang="0">
                    <a:pos x="T4" y="T5"/>
                  </a:cxn>
                  <a:cxn ang="0">
                    <a:pos x="T6" y="T7"/>
                  </a:cxn>
                  <a:cxn ang="0">
                    <a:pos x="T8" y="T9"/>
                  </a:cxn>
                </a:cxnLst>
                <a:rect l="0" t="0" r="r" b="b"/>
                <a:pathLst>
                  <a:path w="277" h="11">
                    <a:moveTo>
                      <a:pt x="276" y="0"/>
                    </a:moveTo>
                    <a:lnTo>
                      <a:pt x="0" y="0"/>
                    </a:lnTo>
                    <a:lnTo>
                      <a:pt x="0" y="11"/>
                    </a:lnTo>
                    <a:lnTo>
                      <a:pt x="277" y="11"/>
                    </a:lnTo>
                    <a:lnTo>
                      <a:pt x="27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31" name="Freeform 365"/>
              <p:cNvSpPr>
                <a:spLocks/>
              </p:cNvSpPr>
              <p:nvPr/>
            </p:nvSpPr>
            <p:spPr bwMode="auto">
              <a:xfrm>
                <a:off x="6242" y="2481"/>
                <a:ext cx="61" cy="28"/>
              </a:xfrm>
              <a:custGeom>
                <a:avLst/>
                <a:gdLst>
                  <a:gd name="T0" fmla="*/ 35 w 44"/>
                  <a:gd name="T1" fmla="*/ 11 h 20"/>
                  <a:gd name="T2" fmla="*/ 22 w 44"/>
                  <a:gd name="T3" fmla="*/ 0 h 20"/>
                  <a:gd name="T4" fmla="*/ 9 w 44"/>
                  <a:gd name="T5" fmla="*/ 11 h 20"/>
                  <a:gd name="T6" fmla="*/ 0 w 44"/>
                  <a:gd name="T7" fmla="*/ 15 h 20"/>
                  <a:gd name="T8" fmla="*/ 10 w 44"/>
                  <a:gd name="T9" fmla="*/ 19 h 20"/>
                  <a:gd name="T10" fmla="*/ 22 w 44"/>
                  <a:gd name="T11" fmla="*/ 20 h 20"/>
                  <a:gd name="T12" fmla="*/ 35 w 44"/>
                  <a:gd name="T13" fmla="*/ 19 h 20"/>
                  <a:gd name="T14" fmla="*/ 44 w 44"/>
                  <a:gd name="T15" fmla="*/ 15 h 20"/>
                  <a:gd name="T16" fmla="*/ 35 w 44"/>
                  <a:gd name="T17" fmla="*/ 1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0">
                    <a:moveTo>
                      <a:pt x="35" y="11"/>
                    </a:moveTo>
                    <a:cubicBezTo>
                      <a:pt x="34" y="5"/>
                      <a:pt x="29" y="0"/>
                      <a:pt x="22" y="0"/>
                    </a:cubicBezTo>
                    <a:cubicBezTo>
                      <a:pt x="16" y="0"/>
                      <a:pt x="10" y="5"/>
                      <a:pt x="9" y="11"/>
                    </a:cubicBezTo>
                    <a:cubicBezTo>
                      <a:pt x="4" y="12"/>
                      <a:pt x="0" y="13"/>
                      <a:pt x="0" y="15"/>
                    </a:cubicBezTo>
                    <a:cubicBezTo>
                      <a:pt x="0" y="16"/>
                      <a:pt x="4" y="18"/>
                      <a:pt x="10" y="19"/>
                    </a:cubicBezTo>
                    <a:cubicBezTo>
                      <a:pt x="13" y="19"/>
                      <a:pt x="18" y="20"/>
                      <a:pt x="22" y="20"/>
                    </a:cubicBezTo>
                    <a:cubicBezTo>
                      <a:pt x="27" y="20"/>
                      <a:pt x="31" y="19"/>
                      <a:pt x="35" y="19"/>
                    </a:cubicBezTo>
                    <a:cubicBezTo>
                      <a:pt x="41" y="18"/>
                      <a:pt x="44" y="17"/>
                      <a:pt x="44" y="15"/>
                    </a:cubicBezTo>
                    <a:cubicBezTo>
                      <a:pt x="44" y="13"/>
                      <a:pt x="41" y="12"/>
                      <a:pt x="35" y="1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32" name="Rectangle 366"/>
              <p:cNvSpPr>
                <a:spLocks noChangeArrowheads="1"/>
              </p:cNvSpPr>
              <p:nvPr/>
            </p:nvSpPr>
            <p:spPr bwMode="auto">
              <a:xfrm>
                <a:off x="6068" y="1863"/>
                <a:ext cx="407" cy="21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33" name="Rectangle 367"/>
              <p:cNvSpPr>
                <a:spLocks noChangeArrowheads="1"/>
              </p:cNvSpPr>
              <p:nvPr/>
            </p:nvSpPr>
            <p:spPr bwMode="auto">
              <a:xfrm>
                <a:off x="6068" y="1863"/>
                <a:ext cx="407"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34" name="Freeform 368"/>
              <p:cNvSpPr>
                <a:spLocks/>
              </p:cNvSpPr>
              <p:nvPr/>
            </p:nvSpPr>
            <p:spPr bwMode="auto">
              <a:xfrm>
                <a:off x="6272" y="1971"/>
                <a:ext cx="75" cy="80"/>
              </a:xfrm>
              <a:custGeom>
                <a:avLst/>
                <a:gdLst>
                  <a:gd name="T0" fmla="*/ 3 w 53"/>
                  <a:gd name="T1" fmla="*/ 57 h 57"/>
                  <a:gd name="T2" fmla="*/ 40 w 53"/>
                  <a:gd name="T3" fmla="*/ 40 h 57"/>
                  <a:gd name="T4" fmla="*/ 53 w 53"/>
                  <a:gd name="T5" fmla="*/ 19 h 57"/>
                  <a:gd name="T6" fmla="*/ 0 w 53"/>
                  <a:gd name="T7" fmla="*/ 0 h 57"/>
                  <a:gd name="T8" fmla="*/ 3 w 53"/>
                  <a:gd name="T9" fmla="*/ 57 h 57"/>
                </a:gdLst>
                <a:ahLst/>
                <a:cxnLst>
                  <a:cxn ang="0">
                    <a:pos x="T0" y="T1"/>
                  </a:cxn>
                  <a:cxn ang="0">
                    <a:pos x="T2" y="T3"/>
                  </a:cxn>
                  <a:cxn ang="0">
                    <a:pos x="T4" y="T5"/>
                  </a:cxn>
                  <a:cxn ang="0">
                    <a:pos x="T6" y="T7"/>
                  </a:cxn>
                  <a:cxn ang="0">
                    <a:pos x="T8" y="T9"/>
                  </a:cxn>
                </a:cxnLst>
                <a:rect l="0" t="0" r="r" b="b"/>
                <a:pathLst>
                  <a:path w="53" h="57">
                    <a:moveTo>
                      <a:pt x="3" y="57"/>
                    </a:moveTo>
                    <a:cubicBezTo>
                      <a:pt x="17" y="56"/>
                      <a:pt x="30" y="50"/>
                      <a:pt x="40" y="40"/>
                    </a:cubicBezTo>
                    <a:cubicBezTo>
                      <a:pt x="46" y="34"/>
                      <a:pt x="51" y="27"/>
                      <a:pt x="53" y="19"/>
                    </a:cubicBezTo>
                    <a:cubicBezTo>
                      <a:pt x="0" y="0"/>
                      <a:pt x="0" y="0"/>
                      <a:pt x="0" y="0"/>
                    </a:cubicBezTo>
                    <a:lnTo>
                      <a:pt x="3" y="5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35" name="Freeform 369"/>
              <p:cNvSpPr>
                <a:spLocks/>
              </p:cNvSpPr>
              <p:nvPr/>
            </p:nvSpPr>
            <p:spPr bwMode="auto">
              <a:xfrm>
                <a:off x="6242" y="1971"/>
                <a:ext cx="35" cy="80"/>
              </a:xfrm>
              <a:custGeom>
                <a:avLst/>
                <a:gdLst>
                  <a:gd name="T0" fmla="*/ 0 w 25"/>
                  <a:gd name="T1" fmla="*/ 52 h 57"/>
                  <a:gd name="T2" fmla="*/ 25 w 25"/>
                  <a:gd name="T3" fmla="*/ 57 h 57"/>
                  <a:gd name="T4" fmla="*/ 22 w 25"/>
                  <a:gd name="T5" fmla="*/ 0 h 57"/>
                  <a:gd name="T6" fmla="*/ 0 w 25"/>
                  <a:gd name="T7" fmla="*/ 52 h 57"/>
                </a:gdLst>
                <a:ahLst/>
                <a:cxnLst>
                  <a:cxn ang="0">
                    <a:pos x="T0" y="T1"/>
                  </a:cxn>
                  <a:cxn ang="0">
                    <a:pos x="T2" y="T3"/>
                  </a:cxn>
                  <a:cxn ang="0">
                    <a:pos x="T4" y="T5"/>
                  </a:cxn>
                  <a:cxn ang="0">
                    <a:pos x="T6" y="T7"/>
                  </a:cxn>
                </a:cxnLst>
                <a:rect l="0" t="0" r="r" b="b"/>
                <a:pathLst>
                  <a:path w="25" h="57">
                    <a:moveTo>
                      <a:pt x="0" y="52"/>
                    </a:moveTo>
                    <a:cubicBezTo>
                      <a:pt x="8" y="56"/>
                      <a:pt x="17" y="57"/>
                      <a:pt x="25" y="57"/>
                    </a:cubicBezTo>
                    <a:cubicBezTo>
                      <a:pt x="22" y="0"/>
                      <a:pt x="22" y="0"/>
                      <a:pt x="22" y="0"/>
                    </a:cubicBezTo>
                    <a:lnTo>
                      <a:pt x="0" y="5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36" name="Freeform 370"/>
              <p:cNvSpPr>
                <a:spLocks/>
              </p:cNvSpPr>
              <p:nvPr/>
            </p:nvSpPr>
            <p:spPr bwMode="auto">
              <a:xfrm>
                <a:off x="6272" y="1891"/>
                <a:ext cx="86" cy="107"/>
              </a:xfrm>
              <a:custGeom>
                <a:avLst/>
                <a:gdLst>
                  <a:gd name="T0" fmla="*/ 53 w 61"/>
                  <a:gd name="T1" fmla="*/ 76 h 76"/>
                  <a:gd name="T2" fmla="*/ 40 w 61"/>
                  <a:gd name="T3" fmla="*/ 17 h 76"/>
                  <a:gd name="T4" fmla="*/ 1 w 61"/>
                  <a:gd name="T5" fmla="*/ 0 h 76"/>
                  <a:gd name="T6" fmla="*/ 0 w 61"/>
                  <a:gd name="T7" fmla="*/ 57 h 76"/>
                  <a:gd name="T8" fmla="*/ 53 w 61"/>
                  <a:gd name="T9" fmla="*/ 76 h 76"/>
                </a:gdLst>
                <a:ahLst/>
                <a:cxnLst>
                  <a:cxn ang="0">
                    <a:pos x="T0" y="T1"/>
                  </a:cxn>
                  <a:cxn ang="0">
                    <a:pos x="T2" y="T3"/>
                  </a:cxn>
                  <a:cxn ang="0">
                    <a:pos x="T4" y="T5"/>
                  </a:cxn>
                  <a:cxn ang="0">
                    <a:pos x="T6" y="T7"/>
                  </a:cxn>
                  <a:cxn ang="0">
                    <a:pos x="T8" y="T9"/>
                  </a:cxn>
                </a:cxnLst>
                <a:rect l="0" t="0" r="r" b="b"/>
                <a:pathLst>
                  <a:path w="61" h="76">
                    <a:moveTo>
                      <a:pt x="53" y="76"/>
                    </a:moveTo>
                    <a:cubicBezTo>
                      <a:pt x="61" y="56"/>
                      <a:pt x="56" y="33"/>
                      <a:pt x="40" y="17"/>
                    </a:cubicBezTo>
                    <a:cubicBezTo>
                      <a:pt x="29" y="6"/>
                      <a:pt x="15" y="0"/>
                      <a:pt x="1" y="0"/>
                    </a:cubicBezTo>
                    <a:cubicBezTo>
                      <a:pt x="0" y="57"/>
                      <a:pt x="0" y="57"/>
                      <a:pt x="0" y="57"/>
                    </a:cubicBezTo>
                    <a:cubicBezTo>
                      <a:pt x="53" y="76"/>
                      <a:pt x="53" y="76"/>
                      <a:pt x="53" y="76"/>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37" name="Freeform 371"/>
              <p:cNvSpPr>
                <a:spLocks/>
              </p:cNvSpPr>
              <p:nvPr/>
            </p:nvSpPr>
            <p:spPr bwMode="auto">
              <a:xfrm>
                <a:off x="6216" y="1971"/>
                <a:ext cx="56" cy="73"/>
              </a:xfrm>
              <a:custGeom>
                <a:avLst/>
                <a:gdLst>
                  <a:gd name="T0" fmla="*/ 40 w 40"/>
                  <a:gd name="T1" fmla="*/ 0 h 52"/>
                  <a:gd name="T2" fmla="*/ 0 w 40"/>
                  <a:gd name="T3" fmla="*/ 40 h 52"/>
                  <a:gd name="T4" fmla="*/ 18 w 40"/>
                  <a:gd name="T5" fmla="*/ 52 h 52"/>
                  <a:gd name="T6" fmla="*/ 40 w 40"/>
                  <a:gd name="T7" fmla="*/ 0 h 52"/>
                </a:gdLst>
                <a:ahLst/>
                <a:cxnLst>
                  <a:cxn ang="0">
                    <a:pos x="T0" y="T1"/>
                  </a:cxn>
                  <a:cxn ang="0">
                    <a:pos x="T2" y="T3"/>
                  </a:cxn>
                  <a:cxn ang="0">
                    <a:pos x="T4" y="T5"/>
                  </a:cxn>
                  <a:cxn ang="0">
                    <a:pos x="T6" y="T7"/>
                  </a:cxn>
                </a:cxnLst>
                <a:rect l="0" t="0" r="r" b="b"/>
                <a:pathLst>
                  <a:path w="40" h="52">
                    <a:moveTo>
                      <a:pt x="40" y="0"/>
                    </a:moveTo>
                    <a:cubicBezTo>
                      <a:pt x="0" y="40"/>
                      <a:pt x="0" y="40"/>
                      <a:pt x="0" y="40"/>
                    </a:cubicBezTo>
                    <a:cubicBezTo>
                      <a:pt x="5" y="45"/>
                      <a:pt x="12" y="50"/>
                      <a:pt x="18" y="52"/>
                    </a:cubicBezTo>
                    <a:lnTo>
                      <a:pt x="4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38" name="Freeform 372"/>
              <p:cNvSpPr>
                <a:spLocks/>
              </p:cNvSpPr>
              <p:nvPr/>
            </p:nvSpPr>
            <p:spPr bwMode="auto">
              <a:xfrm>
                <a:off x="6249" y="1891"/>
                <a:ext cx="25" cy="80"/>
              </a:xfrm>
              <a:custGeom>
                <a:avLst/>
                <a:gdLst>
                  <a:gd name="T0" fmla="*/ 18 w 18"/>
                  <a:gd name="T1" fmla="*/ 0 h 57"/>
                  <a:gd name="T2" fmla="*/ 0 w 18"/>
                  <a:gd name="T3" fmla="*/ 3 h 57"/>
                  <a:gd name="T4" fmla="*/ 17 w 18"/>
                  <a:gd name="T5" fmla="*/ 57 h 57"/>
                  <a:gd name="T6" fmla="*/ 18 w 18"/>
                  <a:gd name="T7" fmla="*/ 0 h 57"/>
                </a:gdLst>
                <a:ahLst/>
                <a:cxnLst>
                  <a:cxn ang="0">
                    <a:pos x="T0" y="T1"/>
                  </a:cxn>
                  <a:cxn ang="0">
                    <a:pos x="T2" y="T3"/>
                  </a:cxn>
                  <a:cxn ang="0">
                    <a:pos x="T4" y="T5"/>
                  </a:cxn>
                  <a:cxn ang="0">
                    <a:pos x="T6" y="T7"/>
                  </a:cxn>
                </a:cxnLst>
                <a:rect l="0" t="0" r="r" b="b"/>
                <a:pathLst>
                  <a:path w="18" h="57">
                    <a:moveTo>
                      <a:pt x="18" y="0"/>
                    </a:moveTo>
                    <a:cubicBezTo>
                      <a:pt x="12" y="0"/>
                      <a:pt x="5" y="1"/>
                      <a:pt x="0" y="3"/>
                    </a:cubicBezTo>
                    <a:cubicBezTo>
                      <a:pt x="17" y="57"/>
                      <a:pt x="17" y="57"/>
                      <a:pt x="17" y="57"/>
                    </a:cubicBezTo>
                    <a:cubicBezTo>
                      <a:pt x="18" y="0"/>
                      <a:pt x="18" y="0"/>
                      <a:pt x="18"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39" name="Freeform 373"/>
              <p:cNvSpPr>
                <a:spLocks/>
              </p:cNvSpPr>
              <p:nvPr/>
            </p:nvSpPr>
            <p:spPr bwMode="auto">
              <a:xfrm>
                <a:off x="6186" y="1896"/>
                <a:ext cx="86" cy="131"/>
              </a:xfrm>
              <a:custGeom>
                <a:avLst/>
                <a:gdLst>
                  <a:gd name="T0" fmla="*/ 45 w 62"/>
                  <a:gd name="T1" fmla="*/ 0 h 94"/>
                  <a:gd name="T2" fmla="*/ 22 w 62"/>
                  <a:gd name="T3" fmla="*/ 14 h 94"/>
                  <a:gd name="T4" fmla="*/ 22 w 62"/>
                  <a:gd name="T5" fmla="*/ 94 h 94"/>
                  <a:gd name="T6" fmla="*/ 62 w 62"/>
                  <a:gd name="T7" fmla="*/ 54 h 94"/>
                  <a:gd name="T8" fmla="*/ 45 w 62"/>
                  <a:gd name="T9" fmla="*/ 0 h 94"/>
                </a:gdLst>
                <a:ahLst/>
                <a:cxnLst>
                  <a:cxn ang="0">
                    <a:pos x="T0" y="T1"/>
                  </a:cxn>
                  <a:cxn ang="0">
                    <a:pos x="T2" y="T3"/>
                  </a:cxn>
                  <a:cxn ang="0">
                    <a:pos x="T4" y="T5"/>
                  </a:cxn>
                  <a:cxn ang="0">
                    <a:pos x="T6" y="T7"/>
                  </a:cxn>
                  <a:cxn ang="0">
                    <a:pos x="T8" y="T9"/>
                  </a:cxn>
                </a:cxnLst>
                <a:rect l="0" t="0" r="r" b="b"/>
                <a:pathLst>
                  <a:path w="62" h="94">
                    <a:moveTo>
                      <a:pt x="45" y="0"/>
                    </a:moveTo>
                    <a:cubicBezTo>
                      <a:pt x="36" y="3"/>
                      <a:pt x="29" y="7"/>
                      <a:pt x="22" y="14"/>
                    </a:cubicBezTo>
                    <a:cubicBezTo>
                      <a:pt x="0" y="36"/>
                      <a:pt x="0" y="72"/>
                      <a:pt x="22" y="94"/>
                    </a:cubicBezTo>
                    <a:cubicBezTo>
                      <a:pt x="62" y="54"/>
                      <a:pt x="62" y="54"/>
                      <a:pt x="62" y="54"/>
                    </a:cubicBezTo>
                    <a:cubicBezTo>
                      <a:pt x="45" y="0"/>
                      <a:pt x="45" y="0"/>
                      <a:pt x="45"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40" name="Freeform 374"/>
              <p:cNvSpPr>
                <a:spLocks/>
              </p:cNvSpPr>
              <p:nvPr/>
            </p:nvSpPr>
            <p:spPr bwMode="auto">
              <a:xfrm>
                <a:off x="6068" y="1863"/>
                <a:ext cx="407" cy="56"/>
              </a:xfrm>
              <a:custGeom>
                <a:avLst/>
                <a:gdLst>
                  <a:gd name="T0" fmla="*/ 291 w 291"/>
                  <a:gd name="T1" fmla="*/ 0 h 40"/>
                  <a:gd name="T2" fmla="*/ 0 w 291"/>
                  <a:gd name="T3" fmla="*/ 0 h 40"/>
                  <a:gd name="T4" fmla="*/ 0 w 291"/>
                  <a:gd name="T5" fmla="*/ 40 h 40"/>
                  <a:gd name="T6" fmla="*/ 103 w 291"/>
                  <a:gd name="T7" fmla="*/ 40 h 40"/>
                  <a:gd name="T8" fmla="*/ 106 w 291"/>
                  <a:gd name="T9" fmla="*/ 37 h 40"/>
                  <a:gd name="T10" fmla="*/ 129 w 291"/>
                  <a:gd name="T11" fmla="*/ 23 h 40"/>
                  <a:gd name="T12" fmla="*/ 129 w 291"/>
                  <a:gd name="T13" fmla="*/ 23 h 40"/>
                  <a:gd name="T14" fmla="*/ 146 w 291"/>
                  <a:gd name="T15" fmla="*/ 20 h 40"/>
                  <a:gd name="T16" fmla="*/ 147 w 291"/>
                  <a:gd name="T17" fmla="*/ 20 h 40"/>
                  <a:gd name="T18" fmla="*/ 146 w 291"/>
                  <a:gd name="T19" fmla="*/ 40 h 40"/>
                  <a:gd name="T20" fmla="*/ 147 w 291"/>
                  <a:gd name="T21" fmla="*/ 20 h 40"/>
                  <a:gd name="T22" fmla="*/ 186 w 291"/>
                  <a:gd name="T23" fmla="*/ 37 h 40"/>
                  <a:gd name="T24" fmla="*/ 189 w 291"/>
                  <a:gd name="T25" fmla="*/ 40 h 40"/>
                  <a:gd name="T26" fmla="*/ 291 w 291"/>
                  <a:gd name="T27" fmla="*/ 40 h 40"/>
                  <a:gd name="T28" fmla="*/ 291 w 291"/>
                  <a:gd name="T2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40">
                    <a:moveTo>
                      <a:pt x="291" y="0"/>
                    </a:moveTo>
                    <a:cubicBezTo>
                      <a:pt x="0" y="0"/>
                      <a:pt x="0" y="0"/>
                      <a:pt x="0" y="0"/>
                    </a:cubicBezTo>
                    <a:cubicBezTo>
                      <a:pt x="0" y="40"/>
                      <a:pt x="0" y="40"/>
                      <a:pt x="0" y="40"/>
                    </a:cubicBezTo>
                    <a:cubicBezTo>
                      <a:pt x="103" y="40"/>
                      <a:pt x="103" y="40"/>
                      <a:pt x="103" y="40"/>
                    </a:cubicBezTo>
                    <a:cubicBezTo>
                      <a:pt x="104" y="39"/>
                      <a:pt x="105" y="38"/>
                      <a:pt x="106" y="37"/>
                    </a:cubicBezTo>
                    <a:cubicBezTo>
                      <a:pt x="113" y="30"/>
                      <a:pt x="120" y="26"/>
                      <a:pt x="129" y="23"/>
                    </a:cubicBezTo>
                    <a:cubicBezTo>
                      <a:pt x="129" y="23"/>
                      <a:pt x="129" y="23"/>
                      <a:pt x="129" y="23"/>
                    </a:cubicBezTo>
                    <a:cubicBezTo>
                      <a:pt x="134" y="21"/>
                      <a:pt x="140" y="20"/>
                      <a:pt x="146" y="20"/>
                    </a:cubicBezTo>
                    <a:cubicBezTo>
                      <a:pt x="146" y="20"/>
                      <a:pt x="146" y="20"/>
                      <a:pt x="147" y="20"/>
                    </a:cubicBezTo>
                    <a:cubicBezTo>
                      <a:pt x="146" y="40"/>
                      <a:pt x="146" y="40"/>
                      <a:pt x="146" y="40"/>
                    </a:cubicBezTo>
                    <a:cubicBezTo>
                      <a:pt x="147" y="20"/>
                      <a:pt x="147" y="20"/>
                      <a:pt x="147" y="20"/>
                    </a:cubicBezTo>
                    <a:cubicBezTo>
                      <a:pt x="161" y="20"/>
                      <a:pt x="175" y="26"/>
                      <a:pt x="186" y="37"/>
                    </a:cubicBezTo>
                    <a:cubicBezTo>
                      <a:pt x="187" y="38"/>
                      <a:pt x="188" y="39"/>
                      <a:pt x="189" y="40"/>
                    </a:cubicBezTo>
                    <a:cubicBezTo>
                      <a:pt x="291" y="40"/>
                      <a:pt x="291" y="40"/>
                      <a:pt x="291" y="40"/>
                    </a:cubicBezTo>
                    <a:cubicBezTo>
                      <a:pt x="291" y="0"/>
                      <a:pt x="291" y="0"/>
                      <a:pt x="291" y="0"/>
                    </a:cubicBezTo>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41" name="Freeform 375"/>
              <p:cNvSpPr>
                <a:spLocks/>
              </p:cNvSpPr>
              <p:nvPr/>
            </p:nvSpPr>
            <p:spPr bwMode="auto">
              <a:xfrm>
                <a:off x="6272" y="1891"/>
                <a:ext cx="61" cy="28"/>
              </a:xfrm>
              <a:custGeom>
                <a:avLst/>
                <a:gdLst>
                  <a:gd name="T0" fmla="*/ 1 w 43"/>
                  <a:gd name="T1" fmla="*/ 0 h 20"/>
                  <a:gd name="T2" fmla="*/ 0 w 43"/>
                  <a:gd name="T3" fmla="*/ 20 h 20"/>
                  <a:gd name="T4" fmla="*/ 43 w 43"/>
                  <a:gd name="T5" fmla="*/ 20 h 20"/>
                  <a:gd name="T6" fmla="*/ 40 w 43"/>
                  <a:gd name="T7" fmla="*/ 17 h 20"/>
                  <a:gd name="T8" fmla="*/ 1 w 43"/>
                  <a:gd name="T9" fmla="*/ 0 h 20"/>
                </a:gdLst>
                <a:ahLst/>
                <a:cxnLst>
                  <a:cxn ang="0">
                    <a:pos x="T0" y="T1"/>
                  </a:cxn>
                  <a:cxn ang="0">
                    <a:pos x="T2" y="T3"/>
                  </a:cxn>
                  <a:cxn ang="0">
                    <a:pos x="T4" y="T5"/>
                  </a:cxn>
                  <a:cxn ang="0">
                    <a:pos x="T6" y="T7"/>
                  </a:cxn>
                  <a:cxn ang="0">
                    <a:pos x="T8" y="T9"/>
                  </a:cxn>
                </a:cxnLst>
                <a:rect l="0" t="0" r="r" b="b"/>
                <a:pathLst>
                  <a:path w="43" h="20">
                    <a:moveTo>
                      <a:pt x="1" y="0"/>
                    </a:moveTo>
                    <a:cubicBezTo>
                      <a:pt x="0" y="20"/>
                      <a:pt x="0" y="20"/>
                      <a:pt x="0" y="20"/>
                    </a:cubicBezTo>
                    <a:cubicBezTo>
                      <a:pt x="43" y="20"/>
                      <a:pt x="43" y="20"/>
                      <a:pt x="43" y="20"/>
                    </a:cubicBezTo>
                    <a:cubicBezTo>
                      <a:pt x="42" y="19"/>
                      <a:pt x="41" y="18"/>
                      <a:pt x="40" y="17"/>
                    </a:cubicBezTo>
                    <a:cubicBezTo>
                      <a:pt x="29" y="6"/>
                      <a:pt x="15" y="0"/>
                      <a:pt x="1" y="0"/>
                    </a:cubicBezTo>
                  </a:path>
                </a:pathLst>
              </a:custGeom>
              <a:solidFill>
                <a:srgbClr val="4A3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42" name="Freeform 376"/>
              <p:cNvSpPr>
                <a:spLocks/>
              </p:cNvSpPr>
              <p:nvPr/>
            </p:nvSpPr>
            <p:spPr bwMode="auto">
              <a:xfrm>
                <a:off x="6249" y="1891"/>
                <a:ext cx="25" cy="28"/>
              </a:xfrm>
              <a:custGeom>
                <a:avLst/>
                <a:gdLst>
                  <a:gd name="T0" fmla="*/ 17 w 18"/>
                  <a:gd name="T1" fmla="*/ 0 h 20"/>
                  <a:gd name="T2" fmla="*/ 0 w 18"/>
                  <a:gd name="T3" fmla="*/ 3 h 20"/>
                  <a:gd name="T4" fmla="*/ 5 w 18"/>
                  <a:gd name="T5" fmla="*/ 20 h 20"/>
                  <a:gd name="T6" fmla="*/ 17 w 18"/>
                  <a:gd name="T7" fmla="*/ 20 h 20"/>
                  <a:gd name="T8" fmla="*/ 18 w 18"/>
                  <a:gd name="T9" fmla="*/ 0 h 20"/>
                  <a:gd name="T10" fmla="*/ 17 w 18"/>
                  <a:gd name="T11" fmla="*/ 0 h 20"/>
                </a:gdLst>
                <a:ahLst/>
                <a:cxnLst>
                  <a:cxn ang="0">
                    <a:pos x="T0" y="T1"/>
                  </a:cxn>
                  <a:cxn ang="0">
                    <a:pos x="T2" y="T3"/>
                  </a:cxn>
                  <a:cxn ang="0">
                    <a:pos x="T4" y="T5"/>
                  </a:cxn>
                  <a:cxn ang="0">
                    <a:pos x="T6" y="T7"/>
                  </a:cxn>
                  <a:cxn ang="0">
                    <a:pos x="T8" y="T9"/>
                  </a:cxn>
                  <a:cxn ang="0">
                    <a:pos x="T10" y="T11"/>
                  </a:cxn>
                </a:cxnLst>
                <a:rect l="0" t="0" r="r" b="b"/>
                <a:pathLst>
                  <a:path w="18" h="20">
                    <a:moveTo>
                      <a:pt x="17" y="0"/>
                    </a:moveTo>
                    <a:cubicBezTo>
                      <a:pt x="11" y="0"/>
                      <a:pt x="5" y="1"/>
                      <a:pt x="0" y="3"/>
                    </a:cubicBezTo>
                    <a:cubicBezTo>
                      <a:pt x="5" y="20"/>
                      <a:pt x="5" y="20"/>
                      <a:pt x="5" y="20"/>
                    </a:cubicBezTo>
                    <a:cubicBezTo>
                      <a:pt x="17" y="20"/>
                      <a:pt x="17" y="20"/>
                      <a:pt x="17" y="20"/>
                    </a:cubicBezTo>
                    <a:cubicBezTo>
                      <a:pt x="18" y="0"/>
                      <a:pt x="18" y="0"/>
                      <a:pt x="18" y="0"/>
                    </a:cubicBezTo>
                    <a:cubicBezTo>
                      <a:pt x="17" y="0"/>
                      <a:pt x="17" y="0"/>
                      <a:pt x="17" y="0"/>
                    </a:cubicBezTo>
                  </a:path>
                </a:pathLst>
              </a:custGeom>
              <a:solidFill>
                <a:srgbClr val="2861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43" name="Freeform 377"/>
              <p:cNvSpPr>
                <a:spLocks/>
              </p:cNvSpPr>
              <p:nvPr/>
            </p:nvSpPr>
            <p:spPr bwMode="auto">
              <a:xfrm>
                <a:off x="6212" y="1896"/>
                <a:ext cx="44" cy="23"/>
              </a:xfrm>
              <a:custGeom>
                <a:avLst/>
                <a:gdLst>
                  <a:gd name="T0" fmla="*/ 26 w 31"/>
                  <a:gd name="T1" fmla="*/ 0 h 17"/>
                  <a:gd name="T2" fmla="*/ 3 w 31"/>
                  <a:gd name="T3" fmla="*/ 14 h 17"/>
                  <a:gd name="T4" fmla="*/ 0 w 31"/>
                  <a:gd name="T5" fmla="*/ 17 h 17"/>
                  <a:gd name="T6" fmla="*/ 31 w 31"/>
                  <a:gd name="T7" fmla="*/ 17 h 17"/>
                  <a:gd name="T8" fmla="*/ 26 w 31"/>
                  <a:gd name="T9" fmla="*/ 0 h 17"/>
                </a:gdLst>
                <a:ahLst/>
                <a:cxnLst>
                  <a:cxn ang="0">
                    <a:pos x="T0" y="T1"/>
                  </a:cxn>
                  <a:cxn ang="0">
                    <a:pos x="T2" y="T3"/>
                  </a:cxn>
                  <a:cxn ang="0">
                    <a:pos x="T4" y="T5"/>
                  </a:cxn>
                  <a:cxn ang="0">
                    <a:pos x="T6" y="T7"/>
                  </a:cxn>
                  <a:cxn ang="0">
                    <a:pos x="T8" y="T9"/>
                  </a:cxn>
                </a:cxnLst>
                <a:rect l="0" t="0" r="r" b="b"/>
                <a:pathLst>
                  <a:path w="31" h="17">
                    <a:moveTo>
                      <a:pt x="26" y="0"/>
                    </a:moveTo>
                    <a:cubicBezTo>
                      <a:pt x="17" y="3"/>
                      <a:pt x="10" y="7"/>
                      <a:pt x="3" y="14"/>
                    </a:cubicBezTo>
                    <a:cubicBezTo>
                      <a:pt x="2" y="15"/>
                      <a:pt x="1" y="16"/>
                      <a:pt x="0" y="17"/>
                    </a:cubicBezTo>
                    <a:cubicBezTo>
                      <a:pt x="31" y="17"/>
                      <a:pt x="31" y="17"/>
                      <a:pt x="31" y="17"/>
                    </a:cubicBezTo>
                    <a:cubicBezTo>
                      <a:pt x="26" y="0"/>
                      <a:pt x="26" y="0"/>
                      <a:pt x="26" y="0"/>
                    </a:cubicBezTo>
                  </a:path>
                </a:pathLst>
              </a:custGeom>
              <a:solidFill>
                <a:srgbClr val="2886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44" name="Freeform 378"/>
              <p:cNvSpPr>
                <a:spLocks/>
              </p:cNvSpPr>
              <p:nvPr/>
            </p:nvSpPr>
            <p:spPr bwMode="auto">
              <a:xfrm>
                <a:off x="6384" y="1975"/>
                <a:ext cx="30" cy="31"/>
              </a:xfrm>
              <a:custGeom>
                <a:avLst/>
                <a:gdLst>
                  <a:gd name="T0" fmla="*/ 20 w 21"/>
                  <a:gd name="T1" fmla="*/ 0 h 22"/>
                  <a:gd name="T2" fmla="*/ 5 w 21"/>
                  <a:gd name="T3" fmla="*/ 7 h 22"/>
                  <a:gd name="T4" fmla="*/ 0 w 21"/>
                  <a:gd name="T5" fmla="*/ 15 h 22"/>
                  <a:gd name="T6" fmla="*/ 21 w 21"/>
                  <a:gd name="T7" fmla="*/ 22 h 22"/>
                  <a:gd name="T8" fmla="*/ 20 w 21"/>
                  <a:gd name="T9" fmla="*/ 0 h 22"/>
                </a:gdLst>
                <a:ahLst/>
                <a:cxnLst>
                  <a:cxn ang="0">
                    <a:pos x="T0" y="T1"/>
                  </a:cxn>
                  <a:cxn ang="0">
                    <a:pos x="T2" y="T3"/>
                  </a:cxn>
                  <a:cxn ang="0">
                    <a:pos x="T4" y="T5"/>
                  </a:cxn>
                  <a:cxn ang="0">
                    <a:pos x="T6" y="T7"/>
                  </a:cxn>
                  <a:cxn ang="0">
                    <a:pos x="T8" y="T9"/>
                  </a:cxn>
                </a:cxnLst>
                <a:rect l="0" t="0" r="r" b="b"/>
                <a:pathLst>
                  <a:path w="21" h="22">
                    <a:moveTo>
                      <a:pt x="20" y="0"/>
                    </a:moveTo>
                    <a:cubicBezTo>
                      <a:pt x="14" y="1"/>
                      <a:pt x="9" y="3"/>
                      <a:pt x="5" y="7"/>
                    </a:cubicBezTo>
                    <a:cubicBezTo>
                      <a:pt x="3" y="9"/>
                      <a:pt x="1" y="12"/>
                      <a:pt x="0" y="15"/>
                    </a:cubicBezTo>
                    <a:cubicBezTo>
                      <a:pt x="21" y="22"/>
                      <a:pt x="21" y="22"/>
                      <a:pt x="21" y="22"/>
                    </a:cubicBezTo>
                    <a:lnTo>
                      <a:pt x="2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45" name="Freeform 379"/>
              <p:cNvSpPr>
                <a:spLocks/>
              </p:cNvSpPr>
              <p:nvPr/>
            </p:nvSpPr>
            <p:spPr bwMode="auto">
              <a:xfrm>
                <a:off x="6412" y="1975"/>
                <a:ext cx="13" cy="31"/>
              </a:xfrm>
              <a:custGeom>
                <a:avLst/>
                <a:gdLst>
                  <a:gd name="T0" fmla="*/ 9 w 9"/>
                  <a:gd name="T1" fmla="*/ 2 h 22"/>
                  <a:gd name="T2" fmla="*/ 0 w 9"/>
                  <a:gd name="T3" fmla="*/ 0 h 22"/>
                  <a:gd name="T4" fmla="*/ 1 w 9"/>
                  <a:gd name="T5" fmla="*/ 22 h 22"/>
                  <a:gd name="T6" fmla="*/ 9 w 9"/>
                  <a:gd name="T7" fmla="*/ 2 h 22"/>
                </a:gdLst>
                <a:ahLst/>
                <a:cxnLst>
                  <a:cxn ang="0">
                    <a:pos x="T0" y="T1"/>
                  </a:cxn>
                  <a:cxn ang="0">
                    <a:pos x="T2" y="T3"/>
                  </a:cxn>
                  <a:cxn ang="0">
                    <a:pos x="T4" y="T5"/>
                  </a:cxn>
                  <a:cxn ang="0">
                    <a:pos x="T6" y="T7"/>
                  </a:cxn>
                </a:cxnLst>
                <a:rect l="0" t="0" r="r" b="b"/>
                <a:pathLst>
                  <a:path w="9" h="22">
                    <a:moveTo>
                      <a:pt x="9" y="2"/>
                    </a:moveTo>
                    <a:cubicBezTo>
                      <a:pt x="6" y="1"/>
                      <a:pt x="3" y="0"/>
                      <a:pt x="0" y="0"/>
                    </a:cubicBezTo>
                    <a:cubicBezTo>
                      <a:pt x="1" y="22"/>
                      <a:pt x="1" y="22"/>
                      <a:pt x="1" y="22"/>
                    </a:cubicBezTo>
                    <a:lnTo>
                      <a:pt x="9"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46" name="Freeform 380"/>
              <p:cNvSpPr>
                <a:spLocks/>
              </p:cNvSpPr>
              <p:nvPr/>
            </p:nvSpPr>
            <p:spPr bwMode="auto">
              <a:xfrm>
                <a:off x="6380" y="1996"/>
                <a:ext cx="34" cy="41"/>
              </a:xfrm>
              <a:custGeom>
                <a:avLst/>
                <a:gdLst>
                  <a:gd name="T0" fmla="*/ 3 w 24"/>
                  <a:gd name="T1" fmla="*/ 0 h 29"/>
                  <a:gd name="T2" fmla="*/ 8 w 24"/>
                  <a:gd name="T3" fmla="*/ 23 h 29"/>
                  <a:gd name="T4" fmla="*/ 24 w 24"/>
                  <a:gd name="T5" fmla="*/ 29 h 29"/>
                  <a:gd name="T6" fmla="*/ 24 w 24"/>
                  <a:gd name="T7" fmla="*/ 7 h 29"/>
                  <a:gd name="T8" fmla="*/ 3 w 24"/>
                  <a:gd name="T9" fmla="*/ 0 h 29"/>
                </a:gdLst>
                <a:ahLst/>
                <a:cxnLst>
                  <a:cxn ang="0">
                    <a:pos x="T0" y="T1"/>
                  </a:cxn>
                  <a:cxn ang="0">
                    <a:pos x="T2" y="T3"/>
                  </a:cxn>
                  <a:cxn ang="0">
                    <a:pos x="T4" y="T5"/>
                  </a:cxn>
                  <a:cxn ang="0">
                    <a:pos x="T6" y="T7"/>
                  </a:cxn>
                  <a:cxn ang="0">
                    <a:pos x="T8" y="T9"/>
                  </a:cxn>
                </a:cxnLst>
                <a:rect l="0" t="0" r="r" b="b"/>
                <a:pathLst>
                  <a:path w="24" h="29">
                    <a:moveTo>
                      <a:pt x="3" y="0"/>
                    </a:moveTo>
                    <a:cubicBezTo>
                      <a:pt x="0" y="8"/>
                      <a:pt x="2" y="17"/>
                      <a:pt x="8" y="23"/>
                    </a:cubicBezTo>
                    <a:cubicBezTo>
                      <a:pt x="12" y="27"/>
                      <a:pt x="18" y="29"/>
                      <a:pt x="24" y="29"/>
                    </a:cubicBezTo>
                    <a:cubicBezTo>
                      <a:pt x="24" y="7"/>
                      <a:pt x="24" y="7"/>
                      <a:pt x="24" y="7"/>
                    </a:cubicBezTo>
                    <a:lnTo>
                      <a:pt x="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47" name="Freeform 381"/>
              <p:cNvSpPr>
                <a:spLocks/>
              </p:cNvSpPr>
              <p:nvPr/>
            </p:nvSpPr>
            <p:spPr bwMode="auto">
              <a:xfrm>
                <a:off x="6414" y="1978"/>
                <a:ext cx="21" cy="28"/>
              </a:xfrm>
              <a:custGeom>
                <a:avLst/>
                <a:gdLst>
                  <a:gd name="T0" fmla="*/ 0 w 15"/>
                  <a:gd name="T1" fmla="*/ 20 h 20"/>
                  <a:gd name="T2" fmla="*/ 15 w 15"/>
                  <a:gd name="T3" fmla="*/ 5 h 20"/>
                  <a:gd name="T4" fmla="*/ 8 w 15"/>
                  <a:gd name="T5" fmla="*/ 0 h 20"/>
                  <a:gd name="T6" fmla="*/ 0 w 15"/>
                  <a:gd name="T7" fmla="*/ 20 h 20"/>
                </a:gdLst>
                <a:ahLst/>
                <a:cxnLst>
                  <a:cxn ang="0">
                    <a:pos x="T0" y="T1"/>
                  </a:cxn>
                  <a:cxn ang="0">
                    <a:pos x="T2" y="T3"/>
                  </a:cxn>
                  <a:cxn ang="0">
                    <a:pos x="T4" y="T5"/>
                  </a:cxn>
                  <a:cxn ang="0">
                    <a:pos x="T6" y="T7"/>
                  </a:cxn>
                </a:cxnLst>
                <a:rect l="0" t="0" r="r" b="b"/>
                <a:pathLst>
                  <a:path w="15" h="20">
                    <a:moveTo>
                      <a:pt x="0" y="20"/>
                    </a:moveTo>
                    <a:cubicBezTo>
                      <a:pt x="15" y="5"/>
                      <a:pt x="15" y="5"/>
                      <a:pt x="15" y="5"/>
                    </a:cubicBezTo>
                    <a:cubicBezTo>
                      <a:pt x="13" y="3"/>
                      <a:pt x="11" y="1"/>
                      <a:pt x="8" y="0"/>
                    </a:cubicBezTo>
                    <a:lnTo>
                      <a:pt x="0" y="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48" name="Freeform 382"/>
              <p:cNvSpPr>
                <a:spLocks/>
              </p:cNvSpPr>
              <p:nvPr/>
            </p:nvSpPr>
            <p:spPr bwMode="auto">
              <a:xfrm>
                <a:off x="6414" y="2006"/>
                <a:ext cx="10" cy="31"/>
              </a:xfrm>
              <a:custGeom>
                <a:avLst/>
                <a:gdLst>
                  <a:gd name="T0" fmla="*/ 0 w 7"/>
                  <a:gd name="T1" fmla="*/ 22 h 22"/>
                  <a:gd name="T2" fmla="*/ 7 w 7"/>
                  <a:gd name="T3" fmla="*/ 21 h 22"/>
                  <a:gd name="T4" fmla="*/ 0 w 7"/>
                  <a:gd name="T5" fmla="*/ 0 h 22"/>
                  <a:gd name="T6" fmla="*/ 0 w 7"/>
                  <a:gd name="T7" fmla="*/ 22 h 22"/>
                </a:gdLst>
                <a:ahLst/>
                <a:cxnLst>
                  <a:cxn ang="0">
                    <a:pos x="T0" y="T1"/>
                  </a:cxn>
                  <a:cxn ang="0">
                    <a:pos x="T2" y="T3"/>
                  </a:cxn>
                  <a:cxn ang="0">
                    <a:pos x="T4" y="T5"/>
                  </a:cxn>
                  <a:cxn ang="0">
                    <a:pos x="T6" y="T7"/>
                  </a:cxn>
                </a:cxnLst>
                <a:rect l="0" t="0" r="r" b="b"/>
                <a:pathLst>
                  <a:path w="7" h="22">
                    <a:moveTo>
                      <a:pt x="0" y="22"/>
                    </a:moveTo>
                    <a:cubicBezTo>
                      <a:pt x="2" y="22"/>
                      <a:pt x="4" y="22"/>
                      <a:pt x="7" y="21"/>
                    </a:cubicBezTo>
                    <a:cubicBezTo>
                      <a:pt x="0" y="0"/>
                      <a:pt x="0" y="0"/>
                      <a:pt x="0" y="0"/>
                    </a:cubicBezTo>
                    <a:lnTo>
                      <a:pt x="0" y="2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49" name="Freeform 383"/>
              <p:cNvSpPr>
                <a:spLocks/>
              </p:cNvSpPr>
              <p:nvPr/>
            </p:nvSpPr>
            <p:spPr bwMode="auto">
              <a:xfrm>
                <a:off x="6414" y="1985"/>
                <a:ext cx="33" cy="51"/>
              </a:xfrm>
              <a:custGeom>
                <a:avLst/>
                <a:gdLst>
                  <a:gd name="T0" fmla="*/ 7 w 24"/>
                  <a:gd name="T1" fmla="*/ 36 h 36"/>
                  <a:gd name="T2" fmla="*/ 15 w 24"/>
                  <a:gd name="T3" fmla="*/ 31 h 36"/>
                  <a:gd name="T4" fmla="*/ 15 w 24"/>
                  <a:gd name="T5" fmla="*/ 0 h 36"/>
                  <a:gd name="T6" fmla="*/ 0 w 24"/>
                  <a:gd name="T7" fmla="*/ 15 h 36"/>
                  <a:gd name="T8" fmla="*/ 7 w 24"/>
                  <a:gd name="T9" fmla="*/ 36 h 36"/>
                </a:gdLst>
                <a:ahLst/>
                <a:cxnLst>
                  <a:cxn ang="0">
                    <a:pos x="T0" y="T1"/>
                  </a:cxn>
                  <a:cxn ang="0">
                    <a:pos x="T2" y="T3"/>
                  </a:cxn>
                  <a:cxn ang="0">
                    <a:pos x="T4" y="T5"/>
                  </a:cxn>
                  <a:cxn ang="0">
                    <a:pos x="T6" y="T7"/>
                  </a:cxn>
                  <a:cxn ang="0">
                    <a:pos x="T8" y="T9"/>
                  </a:cxn>
                </a:cxnLst>
                <a:rect l="0" t="0" r="r" b="b"/>
                <a:pathLst>
                  <a:path w="24" h="36">
                    <a:moveTo>
                      <a:pt x="7" y="36"/>
                    </a:moveTo>
                    <a:cubicBezTo>
                      <a:pt x="10" y="35"/>
                      <a:pt x="13" y="33"/>
                      <a:pt x="15" y="31"/>
                    </a:cubicBezTo>
                    <a:cubicBezTo>
                      <a:pt x="24" y="22"/>
                      <a:pt x="24" y="8"/>
                      <a:pt x="15" y="0"/>
                    </a:cubicBezTo>
                    <a:cubicBezTo>
                      <a:pt x="0" y="15"/>
                      <a:pt x="0" y="15"/>
                      <a:pt x="0" y="15"/>
                    </a:cubicBezTo>
                    <a:lnTo>
                      <a:pt x="7" y="3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50" name="Freeform 384"/>
              <p:cNvSpPr>
                <a:spLocks/>
              </p:cNvSpPr>
              <p:nvPr/>
            </p:nvSpPr>
            <p:spPr bwMode="auto">
              <a:xfrm>
                <a:off x="6103" y="1975"/>
                <a:ext cx="29" cy="31"/>
              </a:xfrm>
              <a:custGeom>
                <a:avLst/>
                <a:gdLst>
                  <a:gd name="T0" fmla="*/ 19 w 21"/>
                  <a:gd name="T1" fmla="*/ 0 h 22"/>
                  <a:gd name="T2" fmla="*/ 5 w 21"/>
                  <a:gd name="T3" fmla="*/ 7 h 22"/>
                  <a:gd name="T4" fmla="*/ 0 w 21"/>
                  <a:gd name="T5" fmla="*/ 15 h 22"/>
                  <a:gd name="T6" fmla="*/ 21 w 21"/>
                  <a:gd name="T7" fmla="*/ 22 h 22"/>
                  <a:gd name="T8" fmla="*/ 19 w 21"/>
                  <a:gd name="T9" fmla="*/ 0 h 22"/>
                </a:gdLst>
                <a:ahLst/>
                <a:cxnLst>
                  <a:cxn ang="0">
                    <a:pos x="T0" y="T1"/>
                  </a:cxn>
                  <a:cxn ang="0">
                    <a:pos x="T2" y="T3"/>
                  </a:cxn>
                  <a:cxn ang="0">
                    <a:pos x="T4" y="T5"/>
                  </a:cxn>
                  <a:cxn ang="0">
                    <a:pos x="T6" y="T7"/>
                  </a:cxn>
                  <a:cxn ang="0">
                    <a:pos x="T8" y="T9"/>
                  </a:cxn>
                </a:cxnLst>
                <a:rect l="0" t="0" r="r" b="b"/>
                <a:pathLst>
                  <a:path w="21" h="22">
                    <a:moveTo>
                      <a:pt x="19" y="0"/>
                    </a:moveTo>
                    <a:cubicBezTo>
                      <a:pt x="14" y="1"/>
                      <a:pt x="9" y="3"/>
                      <a:pt x="5" y="7"/>
                    </a:cubicBezTo>
                    <a:cubicBezTo>
                      <a:pt x="3" y="9"/>
                      <a:pt x="1" y="12"/>
                      <a:pt x="0" y="15"/>
                    </a:cubicBezTo>
                    <a:cubicBezTo>
                      <a:pt x="21" y="22"/>
                      <a:pt x="21" y="22"/>
                      <a:pt x="21" y="22"/>
                    </a:cubicBezTo>
                    <a:lnTo>
                      <a:pt x="1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51" name="Freeform 385"/>
              <p:cNvSpPr>
                <a:spLocks/>
              </p:cNvSpPr>
              <p:nvPr/>
            </p:nvSpPr>
            <p:spPr bwMode="auto">
              <a:xfrm>
                <a:off x="6130" y="1975"/>
                <a:ext cx="14" cy="31"/>
              </a:xfrm>
              <a:custGeom>
                <a:avLst/>
                <a:gdLst>
                  <a:gd name="T0" fmla="*/ 10 w 10"/>
                  <a:gd name="T1" fmla="*/ 2 h 22"/>
                  <a:gd name="T2" fmla="*/ 0 w 10"/>
                  <a:gd name="T3" fmla="*/ 0 h 22"/>
                  <a:gd name="T4" fmla="*/ 2 w 10"/>
                  <a:gd name="T5" fmla="*/ 22 h 22"/>
                  <a:gd name="T6" fmla="*/ 10 w 10"/>
                  <a:gd name="T7" fmla="*/ 2 h 22"/>
                </a:gdLst>
                <a:ahLst/>
                <a:cxnLst>
                  <a:cxn ang="0">
                    <a:pos x="T0" y="T1"/>
                  </a:cxn>
                  <a:cxn ang="0">
                    <a:pos x="T2" y="T3"/>
                  </a:cxn>
                  <a:cxn ang="0">
                    <a:pos x="T4" y="T5"/>
                  </a:cxn>
                  <a:cxn ang="0">
                    <a:pos x="T6" y="T7"/>
                  </a:cxn>
                </a:cxnLst>
                <a:rect l="0" t="0" r="r" b="b"/>
                <a:pathLst>
                  <a:path w="10" h="22">
                    <a:moveTo>
                      <a:pt x="10" y="2"/>
                    </a:moveTo>
                    <a:cubicBezTo>
                      <a:pt x="7" y="1"/>
                      <a:pt x="4" y="0"/>
                      <a:pt x="0" y="0"/>
                    </a:cubicBezTo>
                    <a:cubicBezTo>
                      <a:pt x="2" y="22"/>
                      <a:pt x="2" y="22"/>
                      <a:pt x="2" y="22"/>
                    </a:cubicBezTo>
                    <a:lnTo>
                      <a:pt x="10"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52" name="Freeform 386"/>
              <p:cNvSpPr>
                <a:spLocks/>
              </p:cNvSpPr>
              <p:nvPr/>
            </p:nvSpPr>
            <p:spPr bwMode="auto">
              <a:xfrm>
                <a:off x="6099" y="1996"/>
                <a:ext cx="33" cy="41"/>
              </a:xfrm>
              <a:custGeom>
                <a:avLst/>
                <a:gdLst>
                  <a:gd name="T0" fmla="*/ 3 w 24"/>
                  <a:gd name="T1" fmla="*/ 0 h 29"/>
                  <a:gd name="T2" fmla="*/ 8 w 24"/>
                  <a:gd name="T3" fmla="*/ 23 h 29"/>
                  <a:gd name="T4" fmla="*/ 23 w 24"/>
                  <a:gd name="T5" fmla="*/ 29 h 29"/>
                  <a:gd name="T6" fmla="*/ 24 w 24"/>
                  <a:gd name="T7" fmla="*/ 7 h 29"/>
                  <a:gd name="T8" fmla="*/ 3 w 24"/>
                  <a:gd name="T9" fmla="*/ 0 h 29"/>
                </a:gdLst>
                <a:ahLst/>
                <a:cxnLst>
                  <a:cxn ang="0">
                    <a:pos x="T0" y="T1"/>
                  </a:cxn>
                  <a:cxn ang="0">
                    <a:pos x="T2" y="T3"/>
                  </a:cxn>
                  <a:cxn ang="0">
                    <a:pos x="T4" y="T5"/>
                  </a:cxn>
                  <a:cxn ang="0">
                    <a:pos x="T6" y="T7"/>
                  </a:cxn>
                  <a:cxn ang="0">
                    <a:pos x="T8" y="T9"/>
                  </a:cxn>
                </a:cxnLst>
                <a:rect l="0" t="0" r="r" b="b"/>
                <a:pathLst>
                  <a:path w="24" h="29">
                    <a:moveTo>
                      <a:pt x="3" y="0"/>
                    </a:moveTo>
                    <a:cubicBezTo>
                      <a:pt x="0" y="8"/>
                      <a:pt x="2" y="17"/>
                      <a:pt x="8" y="23"/>
                    </a:cubicBezTo>
                    <a:cubicBezTo>
                      <a:pt x="12" y="27"/>
                      <a:pt x="18" y="29"/>
                      <a:pt x="23" y="29"/>
                    </a:cubicBezTo>
                    <a:cubicBezTo>
                      <a:pt x="24" y="7"/>
                      <a:pt x="24" y="7"/>
                      <a:pt x="24" y="7"/>
                    </a:cubicBezTo>
                    <a:lnTo>
                      <a:pt x="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53" name="Freeform 387"/>
              <p:cNvSpPr>
                <a:spLocks/>
              </p:cNvSpPr>
              <p:nvPr/>
            </p:nvSpPr>
            <p:spPr bwMode="auto">
              <a:xfrm>
                <a:off x="6132" y="1978"/>
                <a:ext cx="21" cy="28"/>
              </a:xfrm>
              <a:custGeom>
                <a:avLst/>
                <a:gdLst>
                  <a:gd name="T0" fmla="*/ 0 w 15"/>
                  <a:gd name="T1" fmla="*/ 20 h 20"/>
                  <a:gd name="T2" fmla="*/ 15 w 15"/>
                  <a:gd name="T3" fmla="*/ 5 h 20"/>
                  <a:gd name="T4" fmla="*/ 8 w 15"/>
                  <a:gd name="T5" fmla="*/ 0 h 20"/>
                  <a:gd name="T6" fmla="*/ 0 w 15"/>
                  <a:gd name="T7" fmla="*/ 20 h 20"/>
                </a:gdLst>
                <a:ahLst/>
                <a:cxnLst>
                  <a:cxn ang="0">
                    <a:pos x="T0" y="T1"/>
                  </a:cxn>
                  <a:cxn ang="0">
                    <a:pos x="T2" y="T3"/>
                  </a:cxn>
                  <a:cxn ang="0">
                    <a:pos x="T4" y="T5"/>
                  </a:cxn>
                  <a:cxn ang="0">
                    <a:pos x="T6" y="T7"/>
                  </a:cxn>
                </a:cxnLst>
                <a:rect l="0" t="0" r="r" b="b"/>
                <a:pathLst>
                  <a:path w="15" h="20">
                    <a:moveTo>
                      <a:pt x="0" y="20"/>
                    </a:moveTo>
                    <a:cubicBezTo>
                      <a:pt x="15" y="5"/>
                      <a:pt x="15" y="5"/>
                      <a:pt x="15" y="5"/>
                    </a:cubicBezTo>
                    <a:cubicBezTo>
                      <a:pt x="13" y="3"/>
                      <a:pt x="11" y="1"/>
                      <a:pt x="8" y="0"/>
                    </a:cubicBezTo>
                    <a:lnTo>
                      <a:pt x="0" y="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54" name="Freeform 388"/>
              <p:cNvSpPr>
                <a:spLocks/>
              </p:cNvSpPr>
              <p:nvPr/>
            </p:nvSpPr>
            <p:spPr bwMode="auto">
              <a:xfrm>
                <a:off x="6131" y="2006"/>
                <a:ext cx="10" cy="31"/>
              </a:xfrm>
              <a:custGeom>
                <a:avLst/>
                <a:gdLst>
                  <a:gd name="T0" fmla="*/ 0 w 7"/>
                  <a:gd name="T1" fmla="*/ 22 h 22"/>
                  <a:gd name="T2" fmla="*/ 7 w 7"/>
                  <a:gd name="T3" fmla="*/ 21 h 22"/>
                  <a:gd name="T4" fmla="*/ 1 w 7"/>
                  <a:gd name="T5" fmla="*/ 0 h 22"/>
                  <a:gd name="T6" fmla="*/ 0 w 7"/>
                  <a:gd name="T7" fmla="*/ 22 h 22"/>
                </a:gdLst>
                <a:ahLst/>
                <a:cxnLst>
                  <a:cxn ang="0">
                    <a:pos x="T0" y="T1"/>
                  </a:cxn>
                  <a:cxn ang="0">
                    <a:pos x="T2" y="T3"/>
                  </a:cxn>
                  <a:cxn ang="0">
                    <a:pos x="T4" y="T5"/>
                  </a:cxn>
                  <a:cxn ang="0">
                    <a:pos x="T6" y="T7"/>
                  </a:cxn>
                </a:cxnLst>
                <a:rect l="0" t="0" r="r" b="b"/>
                <a:pathLst>
                  <a:path w="7" h="22">
                    <a:moveTo>
                      <a:pt x="0" y="22"/>
                    </a:moveTo>
                    <a:cubicBezTo>
                      <a:pt x="3" y="22"/>
                      <a:pt x="5" y="22"/>
                      <a:pt x="7" y="21"/>
                    </a:cubicBezTo>
                    <a:cubicBezTo>
                      <a:pt x="1" y="0"/>
                      <a:pt x="1" y="0"/>
                      <a:pt x="1" y="0"/>
                    </a:cubicBezTo>
                    <a:lnTo>
                      <a:pt x="0" y="2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55" name="Freeform 389"/>
              <p:cNvSpPr>
                <a:spLocks/>
              </p:cNvSpPr>
              <p:nvPr/>
            </p:nvSpPr>
            <p:spPr bwMode="auto">
              <a:xfrm>
                <a:off x="6132" y="1985"/>
                <a:ext cx="34" cy="51"/>
              </a:xfrm>
              <a:custGeom>
                <a:avLst/>
                <a:gdLst>
                  <a:gd name="T0" fmla="*/ 6 w 24"/>
                  <a:gd name="T1" fmla="*/ 36 h 36"/>
                  <a:gd name="T2" fmla="*/ 15 w 24"/>
                  <a:gd name="T3" fmla="*/ 31 h 36"/>
                  <a:gd name="T4" fmla="*/ 15 w 24"/>
                  <a:gd name="T5" fmla="*/ 0 h 36"/>
                  <a:gd name="T6" fmla="*/ 0 w 24"/>
                  <a:gd name="T7" fmla="*/ 15 h 36"/>
                  <a:gd name="T8" fmla="*/ 6 w 24"/>
                  <a:gd name="T9" fmla="*/ 36 h 36"/>
                </a:gdLst>
                <a:ahLst/>
                <a:cxnLst>
                  <a:cxn ang="0">
                    <a:pos x="T0" y="T1"/>
                  </a:cxn>
                  <a:cxn ang="0">
                    <a:pos x="T2" y="T3"/>
                  </a:cxn>
                  <a:cxn ang="0">
                    <a:pos x="T4" y="T5"/>
                  </a:cxn>
                  <a:cxn ang="0">
                    <a:pos x="T6" y="T7"/>
                  </a:cxn>
                  <a:cxn ang="0">
                    <a:pos x="T8" y="T9"/>
                  </a:cxn>
                </a:cxnLst>
                <a:rect l="0" t="0" r="r" b="b"/>
                <a:pathLst>
                  <a:path w="24" h="36">
                    <a:moveTo>
                      <a:pt x="6" y="36"/>
                    </a:moveTo>
                    <a:cubicBezTo>
                      <a:pt x="10" y="35"/>
                      <a:pt x="13" y="33"/>
                      <a:pt x="15" y="31"/>
                    </a:cubicBezTo>
                    <a:cubicBezTo>
                      <a:pt x="24" y="22"/>
                      <a:pt x="24" y="8"/>
                      <a:pt x="15" y="0"/>
                    </a:cubicBezTo>
                    <a:cubicBezTo>
                      <a:pt x="0" y="15"/>
                      <a:pt x="0" y="15"/>
                      <a:pt x="0" y="15"/>
                    </a:cubicBezTo>
                    <a:lnTo>
                      <a:pt x="6" y="3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56" name="Freeform 390"/>
              <p:cNvSpPr>
                <a:spLocks/>
              </p:cNvSpPr>
              <p:nvPr/>
            </p:nvSpPr>
            <p:spPr bwMode="auto">
              <a:xfrm>
                <a:off x="5997" y="1807"/>
                <a:ext cx="554" cy="93"/>
              </a:xfrm>
              <a:custGeom>
                <a:avLst/>
                <a:gdLst>
                  <a:gd name="T0" fmla="*/ 396 w 396"/>
                  <a:gd name="T1" fmla="*/ 59 h 66"/>
                  <a:gd name="T2" fmla="*/ 389 w 396"/>
                  <a:gd name="T3" fmla="*/ 66 h 66"/>
                  <a:gd name="T4" fmla="*/ 7 w 396"/>
                  <a:gd name="T5" fmla="*/ 66 h 66"/>
                  <a:gd name="T6" fmla="*/ 0 w 396"/>
                  <a:gd name="T7" fmla="*/ 59 h 66"/>
                  <a:gd name="T8" fmla="*/ 0 w 396"/>
                  <a:gd name="T9" fmla="*/ 7 h 66"/>
                  <a:gd name="T10" fmla="*/ 7 w 396"/>
                  <a:gd name="T11" fmla="*/ 0 h 66"/>
                  <a:gd name="T12" fmla="*/ 389 w 396"/>
                  <a:gd name="T13" fmla="*/ 0 h 66"/>
                  <a:gd name="T14" fmla="*/ 396 w 396"/>
                  <a:gd name="T15" fmla="*/ 7 h 66"/>
                  <a:gd name="T16" fmla="*/ 396 w 396"/>
                  <a:gd name="T17"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66">
                    <a:moveTo>
                      <a:pt x="396" y="59"/>
                    </a:moveTo>
                    <a:cubicBezTo>
                      <a:pt x="396" y="63"/>
                      <a:pt x="393" y="66"/>
                      <a:pt x="389" y="66"/>
                    </a:cubicBezTo>
                    <a:cubicBezTo>
                      <a:pt x="7" y="66"/>
                      <a:pt x="7" y="66"/>
                      <a:pt x="7" y="66"/>
                    </a:cubicBezTo>
                    <a:cubicBezTo>
                      <a:pt x="4" y="66"/>
                      <a:pt x="0" y="63"/>
                      <a:pt x="0" y="59"/>
                    </a:cubicBezTo>
                    <a:cubicBezTo>
                      <a:pt x="0" y="7"/>
                      <a:pt x="0" y="7"/>
                      <a:pt x="0" y="7"/>
                    </a:cubicBezTo>
                    <a:cubicBezTo>
                      <a:pt x="0" y="3"/>
                      <a:pt x="4" y="0"/>
                      <a:pt x="7" y="0"/>
                    </a:cubicBezTo>
                    <a:cubicBezTo>
                      <a:pt x="389" y="0"/>
                      <a:pt x="389" y="0"/>
                      <a:pt x="389" y="0"/>
                    </a:cubicBezTo>
                    <a:cubicBezTo>
                      <a:pt x="393" y="0"/>
                      <a:pt x="396" y="3"/>
                      <a:pt x="396" y="7"/>
                    </a:cubicBezTo>
                    <a:lnTo>
                      <a:pt x="396" y="5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57" name="Rectangle 391"/>
              <p:cNvSpPr>
                <a:spLocks noChangeArrowheads="1"/>
              </p:cNvSpPr>
              <p:nvPr/>
            </p:nvSpPr>
            <p:spPr bwMode="auto">
              <a:xfrm>
                <a:off x="6009" y="1820"/>
                <a:ext cx="531" cy="69"/>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58" name="Freeform 392"/>
              <p:cNvSpPr>
                <a:spLocks noEditPoints="1"/>
              </p:cNvSpPr>
              <p:nvPr/>
            </p:nvSpPr>
            <p:spPr bwMode="auto">
              <a:xfrm>
                <a:off x="6116" y="1833"/>
                <a:ext cx="35" cy="42"/>
              </a:xfrm>
              <a:custGeom>
                <a:avLst/>
                <a:gdLst>
                  <a:gd name="T0" fmla="*/ 2 w 25"/>
                  <a:gd name="T1" fmla="*/ 7 h 30"/>
                  <a:gd name="T2" fmla="*/ 6 w 25"/>
                  <a:gd name="T3" fmla="*/ 7 h 30"/>
                  <a:gd name="T4" fmla="*/ 5 w 25"/>
                  <a:gd name="T5" fmla="*/ 11 h 30"/>
                  <a:gd name="T6" fmla="*/ 2 w 25"/>
                  <a:gd name="T7" fmla="*/ 11 h 30"/>
                  <a:gd name="T8" fmla="*/ 1 w 25"/>
                  <a:gd name="T9" fmla="*/ 15 h 30"/>
                  <a:gd name="T10" fmla="*/ 3 w 25"/>
                  <a:gd name="T11" fmla="*/ 13 h 30"/>
                  <a:gd name="T12" fmla="*/ 6 w 25"/>
                  <a:gd name="T13" fmla="*/ 15 h 30"/>
                  <a:gd name="T14" fmla="*/ 3 w 25"/>
                  <a:gd name="T15" fmla="*/ 17 h 30"/>
                  <a:gd name="T16" fmla="*/ 1 w 25"/>
                  <a:gd name="T17" fmla="*/ 15 h 30"/>
                  <a:gd name="T18" fmla="*/ 1 w 25"/>
                  <a:gd name="T19" fmla="*/ 20 h 30"/>
                  <a:gd name="T20" fmla="*/ 4 w 25"/>
                  <a:gd name="T21" fmla="*/ 20 h 30"/>
                  <a:gd name="T22" fmla="*/ 4 w 25"/>
                  <a:gd name="T23" fmla="*/ 23 h 30"/>
                  <a:gd name="T24" fmla="*/ 1 w 25"/>
                  <a:gd name="T25" fmla="*/ 23 h 30"/>
                  <a:gd name="T26" fmla="*/ 0 w 25"/>
                  <a:gd name="T27" fmla="*/ 27 h 30"/>
                  <a:gd name="T28" fmla="*/ 2 w 25"/>
                  <a:gd name="T29" fmla="*/ 25 h 30"/>
                  <a:gd name="T30" fmla="*/ 5 w 25"/>
                  <a:gd name="T31" fmla="*/ 27 h 30"/>
                  <a:gd name="T32" fmla="*/ 2 w 25"/>
                  <a:gd name="T33" fmla="*/ 30 h 30"/>
                  <a:gd name="T34" fmla="*/ 0 w 25"/>
                  <a:gd name="T35" fmla="*/ 27 h 30"/>
                  <a:gd name="T36" fmla="*/ 9 w 25"/>
                  <a:gd name="T37" fmla="*/ 1 h 30"/>
                  <a:gd name="T38" fmla="*/ 12 w 25"/>
                  <a:gd name="T39" fmla="*/ 1 h 30"/>
                  <a:gd name="T40" fmla="*/ 12 w 25"/>
                  <a:gd name="T41" fmla="*/ 4 h 30"/>
                  <a:gd name="T42" fmla="*/ 9 w 25"/>
                  <a:gd name="T43" fmla="*/ 4 h 30"/>
                  <a:gd name="T44" fmla="*/ 7 w 25"/>
                  <a:gd name="T45" fmla="*/ 15 h 30"/>
                  <a:gd name="T46" fmla="*/ 10 w 25"/>
                  <a:gd name="T47" fmla="*/ 13 h 30"/>
                  <a:gd name="T48" fmla="*/ 12 w 25"/>
                  <a:gd name="T49" fmla="*/ 15 h 30"/>
                  <a:gd name="T50" fmla="*/ 9 w 25"/>
                  <a:gd name="T51" fmla="*/ 17 h 30"/>
                  <a:gd name="T52" fmla="*/ 7 w 25"/>
                  <a:gd name="T53" fmla="*/ 15 h 30"/>
                  <a:gd name="T54" fmla="*/ 15 w 25"/>
                  <a:gd name="T55" fmla="*/ 1 h 30"/>
                  <a:gd name="T56" fmla="*/ 18 w 25"/>
                  <a:gd name="T57" fmla="*/ 1 h 30"/>
                  <a:gd name="T58" fmla="*/ 18 w 25"/>
                  <a:gd name="T59" fmla="*/ 4 h 30"/>
                  <a:gd name="T60" fmla="*/ 15 w 25"/>
                  <a:gd name="T61" fmla="*/ 4 h 30"/>
                  <a:gd name="T62" fmla="*/ 13 w 25"/>
                  <a:gd name="T63" fmla="*/ 15 h 30"/>
                  <a:gd name="T64" fmla="*/ 16 w 25"/>
                  <a:gd name="T65" fmla="*/ 13 h 30"/>
                  <a:gd name="T66" fmla="*/ 18 w 25"/>
                  <a:gd name="T67" fmla="*/ 15 h 30"/>
                  <a:gd name="T68" fmla="*/ 15 w 25"/>
                  <a:gd name="T69" fmla="*/ 17 h 30"/>
                  <a:gd name="T70" fmla="*/ 13 w 25"/>
                  <a:gd name="T71" fmla="*/ 15 h 30"/>
                  <a:gd name="T72" fmla="*/ 21 w 25"/>
                  <a:gd name="T73" fmla="*/ 7 h 30"/>
                  <a:gd name="T74" fmla="*/ 24 w 25"/>
                  <a:gd name="T75" fmla="*/ 7 h 30"/>
                  <a:gd name="T76" fmla="*/ 24 w 25"/>
                  <a:gd name="T77" fmla="*/ 11 h 30"/>
                  <a:gd name="T78" fmla="*/ 21 w 25"/>
                  <a:gd name="T79" fmla="*/ 11 h 30"/>
                  <a:gd name="T80" fmla="*/ 19 w 25"/>
                  <a:gd name="T81" fmla="*/ 15 h 30"/>
                  <a:gd name="T82" fmla="*/ 22 w 25"/>
                  <a:gd name="T83" fmla="*/ 13 h 30"/>
                  <a:gd name="T84" fmla="*/ 24 w 25"/>
                  <a:gd name="T85" fmla="*/ 15 h 30"/>
                  <a:gd name="T86" fmla="*/ 22 w 25"/>
                  <a:gd name="T87" fmla="*/ 17 h 30"/>
                  <a:gd name="T88" fmla="*/ 19 w 25"/>
                  <a:gd name="T89" fmla="*/ 15 h 30"/>
                  <a:gd name="T90" fmla="*/ 20 w 25"/>
                  <a:gd name="T91" fmla="*/ 20 h 30"/>
                  <a:gd name="T92" fmla="*/ 23 w 25"/>
                  <a:gd name="T93" fmla="*/ 20 h 30"/>
                  <a:gd name="T94" fmla="*/ 23 w 25"/>
                  <a:gd name="T95" fmla="*/ 23 h 30"/>
                  <a:gd name="T96" fmla="*/ 19 w 25"/>
                  <a:gd name="T97" fmla="*/ 23 h 30"/>
                  <a:gd name="T98" fmla="*/ 18 w 25"/>
                  <a:gd name="T99" fmla="*/ 27 h 30"/>
                  <a:gd name="T100" fmla="*/ 21 w 25"/>
                  <a:gd name="T101" fmla="*/ 25 h 30"/>
                  <a:gd name="T102" fmla="*/ 23 w 25"/>
                  <a:gd name="T103" fmla="*/ 27 h 30"/>
                  <a:gd name="T104" fmla="*/ 21 w 25"/>
                  <a:gd name="T105" fmla="*/ 30 h 30"/>
                  <a:gd name="T106" fmla="*/ 18 w 25"/>
                  <a:gd name="T107"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 h="30">
                    <a:moveTo>
                      <a:pt x="1" y="9"/>
                    </a:moveTo>
                    <a:cubicBezTo>
                      <a:pt x="1" y="8"/>
                      <a:pt x="2" y="8"/>
                      <a:pt x="2" y="7"/>
                    </a:cubicBezTo>
                    <a:cubicBezTo>
                      <a:pt x="3" y="7"/>
                      <a:pt x="3" y="6"/>
                      <a:pt x="4" y="6"/>
                    </a:cubicBezTo>
                    <a:cubicBezTo>
                      <a:pt x="5" y="6"/>
                      <a:pt x="5" y="7"/>
                      <a:pt x="6" y="7"/>
                    </a:cubicBezTo>
                    <a:cubicBezTo>
                      <a:pt x="6" y="8"/>
                      <a:pt x="6" y="8"/>
                      <a:pt x="6" y="9"/>
                    </a:cubicBezTo>
                    <a:cubicBezTo>
                      <a:pt x="6" y="9"/>
                      <a:pt x="6" y="10"/>
                      <a:pt x="5" y="11"/>
                    </a:cubicBezTo>
                    <a:cubicBezTo>
                      <a:pt x="5" y="11"/>
                      <a:pt x="4" y="11"/>
                      <a:pt x="4" y="11"/>
                    </a:cubicBezTo>
                    <a:cubicBezTo>
                      <a:pt x="3" y="11"/>
                      <a:pt x="2" y="11"/>
                      <a:pt x="2" y="11"/>
                    </a:cubicBezTo>
                    <a:cubicBezTo>
                      <a:pt x="1" y="10"/>
                      <a:pt x="1" y="9"/>
                      <a:pt x="1" y="9"/>
                    </a:cubicBezTo>
                    <a:close/>
                    <a:moveTo>
                      <a:pt x="1" y="15"/>
                    </a:moveTo>
                    <a:cubicBezTo>
                      <a:pt x="1" y="14"/>
                      <a:pt x="1" y="14"/>
                      <a:pt x="2" y="13"/>
                    </a:cubicBezTo>
                    <a:cubicBezTo>
                      <a:pt x="2" y="13"/>
                      <a:pt x="3" y="13"/>
                      <a:pt x="3" y="13"/>
                    </a:cubicBezTo>
                    <a:cubicBezTo>
                      <a:pt x="4" y="13"/>
                      <a:pt x="5" y="13"/>
                      <a:pt x="5" y="13"/>
                    </a:cubicBezTo>
                    <a:cubicBezTo>
                      <a:pt x="6" y="14"/>
                      <a:pt x="6" y="14"/>
                      <a:pt x="6" y="15"/>
                    </a:cubicBezTo>
                    <a:cubicBezTo>
                      <a:pt x="6" y="16"/>
                      <a:pt x="5" y="16"/>
                      <a:pt x="5" y="17"/>
                    </a:cubicBezTo>
                    <a:cubicBezTo>
                      <a:pt x="4" y="17"/>
                      <a:pt x="4" y="17"/>
                      <a:pt x="3" y="17"/>
                    </a:cubicBezTo>
                    <a:cubicBezTo>
                      <a:pt x="2" y="17"/>
                      <a:pt x="2" y="17"/>
                      <a:pt x="1" y="17"/>
                    </a:cubicBezTo>
                    <a:cubicBezTo>
                      <a:pt x="1" y="16"/>
                      <a:pt x="1" y="16"/>
                      <a:pt x="1" y="15"/>
                    </a:cubicBezTo>
                    <a:close/>
                    <a:moveTo>
                      <a:pt x="0" y="21"/>
                    </a:moveTo>
                    <a:cubicBezTo>
                      <a:pt x="0" y="21"/>
                      <a:pt x="0" y="20"/>
                      <a:pt x="1" y="20"/>
                    </a:cubicBezTo>
                    <a:cubicBezTo>
                      <a:pt x="1" y="19"/>
                      <a:pt x="2" y="19"/>
                      <a:pt x="3" y="19"/>
                    </a:cubicBezTo>
                    <a:cubicBezTo>
                      <a:pt x="3" y="19"/>
                      <a:pt x="4" y="19"/>
                      <a:pt x="4" y="20"/>
                    </a:cubicBezTo>
                    <a:cubicBezTo>
                      <a:pt x="5" y="20"/>
                      <a:pt x="5" y="21"/>
                      <a:pt x="5" y="21"/>
                    </a:cubicBezTo>
                    <a:cubicBezTo>
                      <a:pt x="5" y="22"/>
                      <a:pt x="5" y="23"/>
                      <a:pt x="4" y="23"/>
                    </a:cubicBezTo>
                    <a:cubicBezTo>
                      <a:pt x="4" y="23"/>
                      <a:pt x="3" y="24"/>
                      <a:pt x="2" y="24"/>
                    </a:cubicBezTo>
                    <a:cubicBezTo>
                      <a:pt x="2" y="24"/>
                      <a:pt x="1" y="23"/>
                      <a:pt x="1" y="23"/>
                    </a:cubicBezTo>
                    <a:cubicBezTo>
                      <a:pt x="0" y="23"/>
                      <a:pt x="0" y="22"/>
                      <a:pt x="0" y="21"/>
                    </a:cubicBezTo>
                    <a:close/>
                    <a:moveTo>
                      <a:pt x="0" y="27"/>
                    </a:moveTo>
                    <a:cubicBezTo>
                      <a:pt x="0" y="27"/>
                      <a:pt x="0" y="26"/>
                      <a:pt x="0" y="26"/>
                    </a:cubicBezTo>
                    <a:cubicBezTo>
                      <a:pt x="1" y="25"/>
                      <a:pt x="2" y="25"/>
                      <a:pt x="2" y="25"/>
                    </a:cubicBezTo>
                    <a:cubicBezTo>
                      <a:pt x="3" y="25"/>
                      <a:pt x="3" y="25"/>
                      <a:pt x="4" y="26"/>
                    </a:cubicBezTo>
                    <a:cubicBezTo>
                      <a:pt x="4" y="26"/>
                      <a:pt x="5" y="27"/>
                      <a:pt x="5" y="27"/>
                    </a:cubicBezTo>
                    <a:cubicBezTo>
                      <a:pt x="5" y="28"/>
                      <a:pt x="4" y="29"/>
                      <a:pt x="4" y="29"/>
                    </a:cubicBezTo>
                    <a:cubicBezTo>
                      <a:pt x="3" y="30"/>
                      <a:pt x="3" y="30"/>
                      <a:pt x="2" y="30"/>
                    </a:cubicBezTo>
                    <a:cubicBezTo>
                      <a:pt x="1" y="30"/>
                      <a:pt x="1" y="30"/>
                      <a:pt x="0" y="29"/>
                    </a:cubicBezTo>
                    <a:cubicBezTo>
                      <a:pt x="0" y="29"/>
                      <a:pt x="0" y="28"/>
                      <a:pt x="0" y="27"/>
                    </a:cubicBezTo>
                    <a:close/>
                    <a:moveTo>
                      <a:pt x="8" y="3"/>
                    </a:moveTo>
                    <a:cubicBezTo>
                      <a:pt x="8" y="2"/>
                      <a:pt x="8" y="1"/>
                      <a:pt x="9" y="1"/>
                    </a:cubicBezTo>
                    <a:cubicBezTo>
                      <a:pt x="9" y="0"/>
                      <a:pt x="10" y="0"/>
                      <a:pt x="11" y="0"/>
                    </a:cubicBezTo>
                    <a:cubicBezTo>
                      <a:pt x="11" y="0"/>
                      <a:pt x="12" y="0"/>
                      <a:pt x="12" y="1"/>
                    </a:cubicBezTo>
                    <a:cubicBezTo>
                      <a:pt x="13" y="1"/>
                      <a:pt x="13" y="2"/>
                      <a:pt x="13" y="3"/>
                    </a:cubicBezTo>
                    <a:cubicBezTo>
                      <a:pt x="13" y="3"/>
                      <a:pt x="13" y="4"/>
                      <a:pt x="12" y="4"/>
                    </a:cubicBezTo>
                    <a:cubicBezTo>
                      <a:pt x="12" y="5"/>
                      <a:pt x="11" y="5"/>
                      <a:pt x="10" y="5"/>
                    </a:cubicBezTo>
                    <a:cubicBezTo>
                      <a:pt x="10" y="5"/>
                      <a:pt x="9" y="5"/>
                      <a:pt x="9" y="4"/>
                    </a:cubicBezTo>
                    <a:cubicBezTo>
                      <a:pt x="8" y="4"/>
                      <a:pt x="8" y="3"/>
                      <a:pt x="8" y="3"/>
                    </a:cubicBezTo>
                    <a:close/>
                    <a:moveTo>
                      <a:pt x="7" y="15"/>
                    </a:moveTo>
                    <a:cubicBezTo>
                      <a:pt x="7" y="14"/>
                      <a:pt x="7" y="14"/>
                      <a:pt x="8" y="13"/>
                    </a:cubicBezTo>
                    <a:cubicBezTo>
                      <a:pt x="8" y="13"/>
                      <a:pt x="9" y="13"/>
                      <a:pt x="10" y="13"/>
                    </a:cubicBezTo>
                    <a:cubicBezTo>
                      <a:pt x="10" y="13"/>
                      <a:pt x="11" y="13"/>
                      <a:pt x="11" y="13"/>
                    </a:cubicBezTo>
                    <a:cubicBezTo>
                      <a:pt x="12" y="14"/>
                      <a:pt x="12" y="14"/>
                      <a:pt x="12" y="15"/>
                    </a:cubicBezTo>
                    <a:cubicBezTo>
                      <a:pt x="12" y="16"/>
                      <a:pt x="11" y="16"/>
                      <a:pt x="11" y="17"/>
                    </a:cubicBezTo>
                    <a:cubicBezTo>
                      <a:pt x="10" y="17"/>
                      <a:pt x="10" y="17"/>
                      <a:pt x="9" y="17"/>
                    </a:cubicBezTo>
                    <a:cubicBezTo>
                      <a:pt x="8" y="17"/>
                      <a:pt x="8" y="17"/>
                      <a:pt x="7" y="17"/>
                    </a:cubicBezTo>
                    <a:cubicBezTo>
                      <a:pt x="7" y="16"/>
                      <a:pt x="7" y="16"/>
                      <a:pt x="7" y="15"/>
                    </a:cubicBezTo>
                    <a:close/>
                    <a:moveTo>
                      <a:pt x="14" y="3"/>
                    </a:moveTo>
                    <a:cubicBezTo>
                      <a:pt x="14" y="2"/>
                      <a:pt x="14" y="1"/>
                      <a:pt x="15" y="1"/>
                    </a:cubicBezTo>
                    <a:cubicBezTo>
                      <a:pt x="15" y="0"/>
                      <a:pt x="16" y="0"/>
                      <a:pt x="17" y="0"/>
                    </a:cubicBezTo>
                    <a:cubicBezTo>
                      <a:pt x="17" y="0"/>
                      <a:pt x="18" y="0"/>
                      <a:pt x="18" y="1"/>
                    </a:cubicBezTo>
                    <a:cubicBezTo>
                      <a:pt x="19" y="1"/>
                      <a:pt x="19" y="2"/>
                      <a:pt x="19" y="3"/>
                    </a:cubicBezTo>
                    <a:cubicBezTo>
                      <a:pt x="19" y="3"/>
                      <a:pt x="19" y="4"/>
                      <a:pt x="18" y="4"/>
                    </a:cubicBezTo>
                    <a:cubicBezTo>
                      <a:pt x="18" y="5"/>
                      <a:pt x="17" y="5"/>
                      <a:pt x="17" y="5"/>
                    </a:cubicBezTo>
                    <a:cubicBezTo>
                      <a:pt x="16" y="5"/>
                      <a:pt x="15" y="5"/>
                      <a:pt x="15" y="4"/>
                    </a:cubicBezTo>
                    <a:cubicBezTo>
                      <a:pt x="14" y="4"/>
                      <a:pt x="14" y="3"/>
                      <a:pt x="14" y="3"/>
                    </a:cubicBezTo>
                    <a:close/>
                    <a:moveTo>
                      <a:pt x="13" y="15"/>
                    </a:moveTo>
                    <a:cubicBezTo>
                      <a:pt x="13" y="14"/>
                      <a:pt x="14" y="14"/>
                      <a:pt x="14" y="13"/>
                    </a:cubicBezTo>
                    <a:cubicBezTo>
                      <a:pt x="15" y="13"/>
                      <a:pt x="15" y="13"/>
                      <a:pt x="16" y="13"/>
                    </a:cubicBezTo>
                    <a:cubicBezTo>
                      <a:pt x="17" y="13"/>
                      <a:pt x="17" y="13"/>
                      <a:pt x="18" y="13"/>
                    </a:cubicBezTo>
                    <a:cubicBezTo>
                      <a:pt x="18" y="14"/>
                      <a:pt x="18" y="14"/>
                      <a:pt x="18" y="15"/>
                    </a:cubicBezTo>
                    <a:cubicBezTo>
                      <a:pt x="18" y="16"/>
                      <a:pt x="18" y="16"/>
                      <a:pt x="17" y="17"/>
                    </a:cubicBezTo>
                    <a:cubicBezTo>
                      <a:pt x="17" y="17"/>
                      <a:pt x="16" y="17"/>
                      <a:pt x="15" y="17"/>
                    </a:cubicBezTo>
                    <a:cubicBezTo>
                      <a:pt x="15" y="17"/>
                      <a:pt x="14" y="17"/>
                      <a:pt x="14" y="17"/>
                    </a:cubicBezTo>
                    <a:cubicBezTo>
                      <a:pt x="13" y="16"/>
                      <a:pt x="13" y="16"/>
                      <a:pt x="13" y="15"/>
                    </a:cubicBezTo>
                    <a:close/>
                    <a:moveTo>
                      <a:pt x="20" y="9"/>
                    </a:moveTo>
                    <a:cubicBezTo>
                      <a:pt x="20" y="8"/>
                      <a:pt x="20" y="8"/>
                      <a:pt x="21" y="7"/>
                    </a:cubicBezTo>
                    <a:cubicBezTo>
                      <a:pt x="21" y="7"/>
                      <a:pt x="22" y="6"/>
                      <a:pt x="23" y="6"/>
                    </a:cubicBezTo>
                    <a:cubicBezTo>
                      <a:pt x="23" y="6"/>
                      <a:pt x="24" y="7"/>
                      <a:pt x="24" y="7"/>
                    </a:cubicBezTo>
                    <a:cubicBezTo>
                      <a:pt x="25" y="8"/>
                      <a:pt x="25" y="8"/>
                      <a:pt x="25" y="9"/>
                    </a:cubicBezTo>
                    <a:cubicBezTo>
                      <a:pt x="25" y="9"/>
                      <a:pt x="25" y="10"/>
                      <a:pt x="24" y="11"/>
                    </a:cubicBezTo>
                    <a:cubicBezTo>
                      <a:pt x="24" y="11"/>
                      <a:pt x="23" y="11"/>
                      <a:pt x="22" y="11"/>
                    </a:cubicBezTo>
                    <a:cubicBezTo>
                      <a:pt x="22" y="11"/>
                      <a:pt x="21" y="11"/>
                      <a:pt x="21" y="11"/>
                    </a:cubicBezTo>
                    <a:cubicBezTo>
                      <a:pt x="20" y="10"/>
                      <a:pt x="20" y="9"/>
                      <a:pt x="20" y="9"/>
                    </a:cubicBezTo>
                    <a:close/>
                    <a:moveTo>
                      <a:pt x="19" y="15"/>
                    </a:moveTo>
                    <a:cubicBezTo>
                      <a:pt x="19" y="14"/>
                      <a:pt x="20" y="14"/>
                      <a:pt x="20" y="13"/>
                    </a:cubicBezTo>
                    <a:cubicBezTo>
                      <a:pt x="21" y="13"/>
                      <a:pt x="21" y="13"/>
                      <a:pt x="22" y="13"/>
                    </a:cubicBezTo>
                    <a:cubicBezTo>
                      <a:pt x="23" y="13"/>
                      <a:pt x="23" y="13"/>
                      <a:pt x="24" y="13"/>
                    </a:cubicBezTo>
                    <a:cubicBezTo>
                      <a:pt x="24" y="14"/>
                      <a:pt x="24" y="14"/>
                      <a:pt x="24" y="15"/>
                    </a:cubicBezTo>
                    <a:cubicBezTo>
                      <a:pt x="24" y="16"/>
                      <a:pt x="24" y="16"/>
                      <a:pt x="23" y="17"/>
                    </a:cubicBezTo>
                    <a:cubicBezTo>
                      <a:pt x="23" y="17"/>
                      <a:pt x="22" y="17"/>
                      <a:pt x="22" y="17"/>
                    </a:cubicBezTo>
                    <a:cubicBezTo>
                      <a:pt x="21" y="17"/>
                      <a:pt x="20" y="17"/>
                      <a:pt x="20" y="17"/>
                    </a:cubicBezTo>
                    <a:cubicBezTo>
                      <a:pt x="19" y="16"/>
                      <a:pt x="19" y="16"/>
                      <a:pt x="19" y="15"/>
                    </a:cubicBezTo>
                    <a:close/>
                    <a:moveTo>
                      <a:pt x="19" y="21"/>
                    </a:moveTo>
                    <a:cubicBezTo>
                      <a:pt x="19" y="21"/>
                      <a:pt x="19" y="20"/>
                      <a:pt x="20" y="20"/>
                    </a:cubicBezTo>
                    <a:cubicBezTo>
                      <a:pt x="20" y="19"/>
                      <a:pt x="21" y="19"/>
                      <a:pt x="21" y="19"/>
                    </a:cubicBezTo>
                    <a:cubicBezTo>
                      <a:pt x="22" y="19"/>
                      <a:pt x="23" y="19"/>
                      <a:pt x="23" y="20"/>
                    </a:cubicBezTo>
                    <a:cubicBezTo>
                      <a:pt x="24" y="20"/>
                      <a:pt x="24" y="21"/>
                      <a:pt x="24" y="21"/>
                    </a:cubicBezTo>
                    <a:cubicBezTo>
                      <a:pt x="24" y="22"/>
                      <a:pt x="23" y="23"/>
                      <a:pt x="23" y="23"/>
                    </a:cubicBezTo>
                    <a:cubicBezTo>
                      <a:pt x="22" y="23"/>
                      <a:pt x="22" y="24"/>
                      <a:pt x="21" y="24"/>
                    </a:cubicBezTo>
                    <a:cubicBezTo>
                      <a:pt x="20" y="24"/>
                      <a:pt x="20" y="23"/>
                      <a:pt x="19" y="23"/>
                    </a:cubicBezTo>
                    <a:cubicBezTo>
                      <a:pt x="19" y="23"/>
                      <a:pt x="19" y="22"/>
                      <a:pt x="19" y="21"/>
                    </a:cubicBezTo>
                    <a:close/>
                    <a:moveTo>
                      <a:pt x="18" y="27"/>
                    </a:moveTo>
                    <a:cubicBezTo>
                      <a:pt x="18" y="27"/>
                      <a:pt x="19" y="26"/>
                      <a:pt x="19" y="26"/>
                    </a:cubicBezTo>
                    <a:cubicBezTo>
                      <a:pt x="20" y="25"/>
                      <a:pt x="20" y="25"/>
                      <a:pt x="21" y="25"/>
                    </a:cubicBezTo>
                    <a:cubicBezTo>
                      <a:pt x="22" y="25"/>
                      <a:pt x="22" y="25"/>
                      <a:pt x="23" y="26"/>
                    </a:cubicBezTo>
                    <a:cubicBezTo>
                      <a:pt x="23" y="26"/>
                      <a:pt x="23" y="27"/>
                      <a:pt x="23" y="27"/>
                    </a:cubicBezTo>
                    <a:cubicBezTo>
                      <a:pt x="23" y="28"/>
                      <a:pt x="23" y="29"/>
                      <a:pt x="23" y="29"/>
                    </a:cubicBezTo>
                    <a:cubicBezTo>
                      <a:pt x="22" y="30"/>
                      <a:pt x="21" y="30"/>
                      <a:pt x="21" y="30"/>
                    </a:cubicBezTo>
                    <a:cubicBezTo>
                      <a:pt x="20" y="30"/>
                      <a:pt x="20" y="30"/>
                      <a:pt x="19" y="29"/>
                    </a:cubicBezTo>
                    <a:cubicBezTo>
                      <a:pt x="19" y="29"/>
                      <a:pt x="18" y="28"/>
                      <a:pt x="18"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59" name="Freeform 393"/>
              <p:cNvSpPr>
                <a:spLocks noEditPoints="1"/>
              </p:cNvSpPr>
              <p:nvPr/>
            </p:nvSpPr>
            <p:spPr bwMode="auto">
              <a:xfrm>
                <a:off x="6155" y="1833"/>
                <a:ext cx="35" cy="42"/>
              </a:xfrm>
              <a:custGeom>
                <a:avLst/>
                <a:gdLst>
                  <a:gd name="T0" fmla="*/ 2 w 25"/>
                  <a:gd name="T1" fmla="*/ 1 h 30"/>
                  <a:gd name="T2" fmla="*/ 6 w 25"/>
                  <a:gd name="T3" fmla="*/ 1 h 30"/>
                  <a:gd name="T4" fmla="*/ 6 w 25"/>
                  <a:gd name="T5" fmla="*/ 4 h 30"/>
                  <a:gd name="T6" fmla="*/ 2 w 25"/>
                  <a:gd name="T7" fmla="*/ 4 h 30"/>
                  <a:gd name="T8" fmla="*/ 1 w 25"/>
                  <a:gd name="T9" fmla="*/ 9 h 30"/>
                  <a:gd name="T10" fmla="*/ 4 w 25"/>
                  <a:gd name="T11" fmla="*/ 6 h 30"/>
                  <a:gd name="T12" fmla="*/ 6 w 25"/>
                  <a:gd name="T13" fmla="*/ 9 h 30"/>
                  <a:gd name="T14" fmla="*/ 3 w 25"/>
                  <a:gd name="T15" fmla="*/ 11 h 30"/>
                  <a:gd name="T16" fmla="*/ 1 w 25"/>
                  <a:gd name="T17" fmla="*/ 9 h 30"/>
                  <a:gd name="T18" fmla="*/ 1 w 25"/>
                  <a:gd name="T19" fmla="*/ 13 h 30"/>
                  <a:gd name="T20" fmla="*/ 5 w 25"/>
                  <a:gd name="T21" fmla="*/ 13 h 30"/>
                  <a:gd name="T22" fmla="*/ 5 w 25"/>
                  <a:gd name="T23" fmla="*/ 17 h 30"/>
                  <a:gd name="T24" fmla="*/ 1 w 25"/>
                  <a:gd name="T25" fmla="*/ 17 h 30"/>
                  <a:gd name="T26" fmla="*/ 0 w 25"/>
                  <a:gd name="T27" fmla="*/ 21 h 30"/>
                  <a:gd name="T28" fmla="*/ 3 w 25"/>
                  <a:gd name="T29" fmla="*/ 19 h 30"/>
                  <a:gd name="T30" fmla="*/ 5 w 25"/>
                  <a:gd name="T31" fmla="*/ 21 h 30"/>
                  <a:gd name="T32" fmla="*/ 2 w 25"/>
                  <a:gd name="T33" fmla="*/ 24 h 30"/>
                  <a:gd name="T34" fmla="*/ 0 w 25"/>
                  <a:gd name="T35" fmla="*/ 21 h 30"/>
                  <a:gd name="T36" fmla="*/ 7 w 25"/>
                  <a:gd name="T37" fmla="*/ 26 h 30"/>
                  <a:gd name="T38" fmla="*/ 10 w 25"/>
                  <a:gd name="T39" fmla="*/ 26 h 30"/>
                  <a:gd name="T40" fmla="*/ 10 w 25"/>
                  <a:gd name="T41" fmla="*/ 29 h 30"/>
                  <a:gd name="T42" fmla="*/ 6 w 25"/>
                  <a:gd name="T43" fmla="*/ 29 h 30"/>
                  <a:gd name="T44" fmla="*/ 12 w 25"/>
                  <a:gd name="T45" fmla="*/ 27 h 30"/>
                  <a:gd name="T46" fmla="*/ 15 w 25"/>
                  <a:gd name="T47" fmla="*/ 25 h 30"/>
                  <a:gd name="T48" fmla="*/ 17 w 25"/>
                  <a:gd name="T49" fmla="*/ 27 h 30"/>
                  <a:gd name="T50" fmla="*/ 14 w 25"/>
                  <a:gd name="T51" fmla="*/ 30 h 30"/>
                  <a:gd name="T52" fmla="*/ 12 w 25"/>
                  <a:gd name="T53" fmla="*/ 27 h 30"/>
                  <a:gd name="T54" fmla="*/ 21 w 25"/>
                  <a:gd name="T55" fmla="*/ 1 h 30"/>
                  <a:gd name="T56" fmla="*/ 25 w 25"/>
                  <a:gd name="T57" fmla="*/ 1 h 30"/>
                  <a:gd name="T58" fmla="*/ 24 w 25"/>
                  <a:gd name="T59" fmla="*/ 4 h 30"/>
                  <a:gd name="T60" fmla="*/ 21 w 25"/>
                  <a:gd name="T61" fmla="*/ 4 h 30"/>
                  <a:gd name="T62" fmla="*/ 20 w 25"/>
                  <a:gd name="T63" fmla="*/ 9 h 30"/>
                  <a:gd name="T64" fmla="*/ 23 w 25"/>
                  <a:gd name="T65" fmla="*/ 6 h 30"/>
                  <a:gd name="T66" fmla="*/ 25 w 25"/>
                  <a:gd name="T67" fmla="*/ 9 h 30"/>
                  <a:gd name="T68" fmla="*/ 22 w 25"/>
                  <a:gd name="T69" fmla="*/ 11 h 30"/>
                  <a:gd name="T70" fmla="*/ 20 w 25"/>
                  <a:gd name="T71" fmla="*/ 9 h 30"/>
                  <a:gd name="T72" fmla="*/ 20 w 25"/>
                  <a:gd name="T73" fmla="*/ 13 h 30"/>
                  <a:gd name="T74" fmla="*/ 24 w 25"/>
                  <a:gd name="T75" fmla="*/ 13 h 30"/>
                  <a:gd name="T76" fmla="*/ 23 w 25"/>
                  <a:gd name="T77" fmla="*/ 17 h 30"/>
                  <a:gd name="T78" fmla="*/ 20 w 25"/>
                  <a:gd name="T79" fmla="*/ 17 h 30"/>
                  <a:gd name="T80" fmla="*/ 19 w 25"/>
                  <a:gd name="T81" fmla="*/ 21 h 30"/>
                  <a:gd name="T82" fmla="*/ 21 w 25"/>
                  <a:gd name="T83" fmla="*/ 19 h 30"/>
                  <a:gd name="T84" fmla="*/ 24 w 25"/>
                  <a:gd name="T85" fmla="*/ 21 h 30"/>
                  <a:gd name="T86" fmla="*/ 21 w 25"/>
                  <a:gd name="T87" fmla="*/ 24 h 30"/>
                  <a:gd name="T88" fmla="*/ 19 w 25"/>
                  <a:gd name="T89"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30">
                    <a:moveTo>
                      <a:pt x="2" y="3"/>
                    </a:moveTo>
                    <a:cubicBezTo>
                      <a:pt x="2" y="2"/>
                      <a:pt x="2" y="1"/>
                      <a:pt x="2" y="1"/>
                    </a:cubicBezTo>
                    <a:cubicBezTo>
                      <a:pt x="3" y="0"/>
                      <a:pt x="3" y="0"/>
                      <a:pt x="4" y="0"/>
                    </a:cubicBezTo>
                    <a:cubicBezTo>
                      <a:pt x="5" y="0"/>
                      <a:pt x="5" y="0"/>
                      <a:pt x="6" y="1"/>
                    </a:cubicBezTo>
                    <a:cubicBezTo>
                      <a:pt x="6" y="1"/>
                      <a:pt x="7" y="2"/>
                      <a:pt x="7" y="3"/>
                    </a:cubicBezTo>
                    <a:cubicBezTo>
                      <a:pt x="7" y="3"/>
                      <a:pt x="6" y="4"/>
                      <a:pt x="6" y="4"/>
                    </a:cubicBezTo>
                    <a:cubicBezTo>
                      <a:pt x="5" y="5"/>
                      <a:pt x="5" y="5"/>
                      <a:pt x="4" y="5"/>
                    </a:cubicBezTo>
                    <a:cubicBezTo>
                      <a:pt x="3" y="5"/>
                      <a:pt x="3" y="5"/>
                      <a:pt x="2" y="4"/>
                    </a:cubicBezTo>
                    <a:cubicBezTo>
                      <a:pt x="2" y="4"/>
                      <a:pt x="2" y="3"/>
                      <a:pt x="2" y="3"/>
                    </a:cubicBezTo>
                    <a:close/>
                    <a:moveTo>
                      <a:pt x="1" y="9"/>
                    </a:moveTo>
                    <a:cubicBezTo>
                      <a:pt x="1" y="8"/>
                      <a:pt x="2" y="8"/>
                      <a:pt x="2" y="7"/>
                    </a:cubicBezTo>
                    <a:cubicBezTo>
                      <a:pt x="3" y="7"/>
                      <a:pt x="3" y="6"/>
                      <a:pt x="4" y="6"/>
                    </a:cubicBezTo>
                    <a:cubicBezTo>
                      <a:pt x="5" y="6"/>
                      <a:pt x="5" y="7"/>
                      <a:pt x="6" y="7"/>
                    </a:cubicBezTo>
                    <a:cubicBezTo>
                      <a:pt x="6" y="8"/>
                      <a:pt x="6" y="8"/>
                      <a:pt x="6" y="9"/>
                    </a:cubicBezTo>
                    <a:cubicBezTo>
                      <a:pt x="6" y="9"/>
                      <a:pt x="6" y="10"/>
                      <a:pt x="5" y="11"/>
                    </a:cubicBezTo>
                    <a:cubicBezTo>
                      <a:pt x="5" y="11"/>
                      <a:pt x="4" y="11"/>
                      <a:pt x="3" y="11"/>
                    </a:cubicBezTo>
                    <a:cubicBezTo>
                      <a:pt x="3" y="11"/>
                      <a:pt x="2" y="11"/>
                      <a:pt x="2" y="11"/>
                    </a:cubicBezTo>
                    <a:cubicBezTo>
                      <a:pt x="1" y="10"/>
                      <a:pt x="1" y="9"/>
                      <a:pt x="1" y="9"/>
                    </a:cubicBezTo>
                    <a:close/>
                    <a:moveTo>
                      <a:pt x="1" y="15"/>
                    </a:moveTo>
                    <a:cubicBezTo>
                      <a:pt x="1" y="14"/>
                      <a:pt x="1" y="14"/>
                      <a:pt x="1" y="13"/>
                    </a:cubicBezTo>
                    <a:cubicBezTo>
                      <a:pt x="2" y="13"/>
                      <a:pt x="3" y="13"/>
                      <a:pt x="3" y="13"/>
                    </a:cubicBezTo>
                    <a:cubicBezTo>
                      <a:pt x="4" y="13"/>
                      <a:pt x="5" y="13"/>
                      <a:pt x="5" y="13"/>
                    </a:cubicBezTo>
                    <a:cubicBezTo>
                      <a:pt x="5" y="14"/>
                      <a:pt x="6" y="14"/>
                      <a:pt x="6" y="15"/>
                    </a:cubicBezTo>
                    <a:cubicBezTo>
                      <a:pt x="5" y="16"/>
                      <a:pt x="5" y="16"/>
                      <a:pt x="5" y="17"/>
                    </a:cubicBezTo>
                    <a:cubicBezTo>
                      <a:pt x="4" y="17"/>
                      <a:pt x="3" y="17"/>
                      <a:pt x="3" y="17"/>
                    </a:cubicBezTo>
                    <a:cubicBezTo>
                      <a:pt x="2" y="17"/>
                      <a:pt x="2" y="17"/>
                      <a:pt x="1" y="17"/>
                    </a:cubicBezTo>
                    <a:cubicBezTo>
                      <a:pt x="1" y="16"/>
                      <a:pt x="1" y="16"/>
                      <a:pt x="1" y="15"/>
                    </a:cubicBezTo>
                    <a:close/>
                    <a:moveTo>
                      <a:pt x="0" y="21"/>
                    </a:moveTo>
                    <a:cubicBezTo>
                      <a:pt x="0" y="21"/>
                      <a:pt x="0" y="20"/>
                      <a:pt x="1" y="20"/>
                    </a:cubicBezTo>
                    <a:cubicBezTo>
                      <a:pt x="1" y="19"/>
                      <a:pt x="2" y="19"/>
                      <a:pt x="3" y="19"/>
                    </a:cubicBezTo>
                    <a:cubicBezTo>
                      <a:pt x="3" y="19"/>
                      <a:pt x="4" y="19"/>
                      <a:pt x="4" y="20"/>
                    </a:cubicBezTo>
                    <a:cubicBezTo>
                      <a:pt x="5" y="20"/>
                      <a:pt x="5" y="21"/>
                      <a:pt x="5" y="21"/>
                    </a:cubicBezTo>
                    <a:cubicBezTo>
                      <a:pt x="5" y="22"/>
                      <a:pt x="5" y="23"/>
                      <a:pt x="4" y="23"/>
                    </a:cubicBezTo>
                    <a:cubicBezTo>
                      <a:pt x="3" y="23"/>
                      <a:pt x="3" y="24"/>
                      <a:pt x="2" y="24"/>
                    </a:cubicBezTo>
                    <a:cubicBezTo>
                      <a:pt x="2" y="24"/>
                      <a:pt x="1" y="23"/>
                      <a:pt x="1" y="23"/>
                    </a:cubicBezTo>
                    <a:cubicBezTo>
                      <a:pt x="0" y="23"/>
                      <a:pt x="0" y="22"/>
                      <a:pt x="0" y="21"/>
                    </a:cubicBezTo>
                    <a:close/>
                    <a:moveTo>
                      <a:pt x="6" y="27"/>
                    </a:moveTo>
                    <a:cubicBezTo>
                      <a:pt x="6" y="27"/>
                      <a:pt x="6" y="26"/>
                      <a:pt x="7" y="26"/>
                    </a:cubicBezTo>
                    <a:cubicBezTo>
                      <a:pt x="7" y="25"/>
                      <a:pt x="8" y="25"/>
                      <a:pt x="8" y="25"/>
                    </a:cubicBezTo>
                    <a:cubicBezTo>
                      <a:pt x="9" y="25"/>
                      <a:pt x="10" y="25"/>
                      <a:pt x="10" y="26"/>
                    </a:cubicBezTo>
                    <a:cubicBezTo>
                      <a:pt x="10" y="26"/>
                      <a:pt x="11" y="27"/>
                      <a:pt x="11" y="27"/>
                    </a:cubicBezTo>
                    <a:cubicBezTo>
                      <a:pt x="11" y="28"/>
                      <a:pt x="10" y="29"/>
                      <a:pt x="10" y="29"/>
                    </a:cubicBezTo>
                    <a:cubicBezTo>
                      <a:pt x="9" y="30"/>
                      <a:pt x="9" y="30"/>
                      <a:pt x="8" y="30"/>
                    </a:cubicBezTo>
                    <a:cubicBezTo>
                      <a:pt x="8" y="30"/>
                      <a:pt x="7" y="30"/>
                      <a:pt x="6" y="29"/>
                    </a:cubicBezTo>
                    <a:cubicBezTo>
                      <a:pt x="6" y="29"/>
                      <a:pt x="6" y="28"/>
                      <a:pt x="6" y="27"/>
                    </a:cubicBezTo>
                    <a:close/>
                    <a:moveTo>
                      <a:pt x="12" y="27"/>
                    </a:moveTo>
                    <a:cubicBezTo>
                      <a:pt x="12" y="27"/>
                      <a:pt x="12" y="26"/>
                      <a:pt x="13" y="26"/>
                    </a:cubicBezTo>
                    <a:cubicBezTo>
                      <a:pt x="13" y="25"/>
                      <a:pt x="14" y="25"/>
                      <a:pt x="15" y="25"/>
                    </a:cubicBezTo>
                    <a:cubicBezTo>
                      <a:pt x="15" y="25"/>
                      <a:pt x="16" y="25"/>
                      <a:pt x="16" y="26"/>
                    </a:cubicBezTo>
                    <a:cubicBezTo>
                      <a:pt x="17" y="26"/>
                      <a:pt x="17" y="27"/>
                      <a:pt x="17" y="27"/>
                    </a:cubicBezTo>
                    <a:cubicBezTo>
                      <a:pt x="17" y="28"/>
                      <a:pt x="17" y="29"/>
                      <a:pt x="16" y="29"/>
                    </a:cubicBezTo>
                    <a:cubicBezTo>
                      <a:pt x="16" y="30"/>
                      <a:pt x="15" y="30"/>
                      <a:pt x="14" y="30"/>
                    </a:cubicBezTo>
                    <a:cubicBezTo>
                      <a:pt x="14" y="30"/>
                      <a:pt x="13" y="30"/>
                      <a:pt x="13" y="29"/>
                    </a:cubicBezTo>
                    <a:cubicBezTo>
                      <a:pt x="12" y="29"/>
                      <a:pt x="12" y="28"/>
                      <a:pt x="12" y="27"/>
                    </a:cubicBezTo>
                    <a:close/>
                    <a:moveTo>
                      <a:pt x="20" y="3"/>
                    </a:moveTo>
                    <a:cubicBezTo>
                      <a:pt x="20" y="2"/>
                      <a:pt x="21" y="1"/>
                      <a:pt x="21" y="1"/>
                    </a:cubicBezTo>
                    <a:cubicBezTo>
                      <a:pt x="22" y="0"/>
                      <a:pt x="22" y="0"/>
                      <a:pt x="23" y="0"/>
                    </a:cubicBezTo>
                    <a:cubicBezTo>
                      <a:pt x="24" y="0"/>
                      <a:pt x="24" y="0"/>
                      <a:pt x="25" y="1"/>
                    </a:cubicBezTo>
                    <a:cubicBezTo>
                      <a:pt x="25" y="1"/>
                      <a:pt x="25" y="2"/>
                      <a:pt x="25" y="3"/>
                    </a:cubicBezTo>
                    <a:cubicBezTo>
                      <a:pt x="25" y="3"/>
                      <a:pt x="25" y="4"/>
                      <a:pt x="24" y="4"/>
                    </a:cubicBezTo>
                    <a:cubicBezTo>
                      <a:pt x="24" y="5"/>
                      <a:pt x="23" y="5"/>
                      <a:pt x="23" y="5"/>
                    </a:cubicBezTo>
                    <a:cubicBezTo>
                      <a:pt x="22" y="5"/>
                      <a:pt x="21" y="5"/>
                      <a:pt x="21" y="4"/>
                    </a:cubicBezTo>
                    <a:cubicBezTo>
                      <a:pt x="21" y="4"/>
                      <a:pt x="20" y="3"/>
                      <a:pt x="20" y="3"/>
                    </a:cubicBezTo>
                    <a:close/>
                    <a:moveTo>
                      <a:pt x="20" y="9"/>
                    </a:moveTo>
                    <a:cubicBezTo>
                      <a:pt x="20" y="8"/>
                      <a:pt x="20" y="8"/>
                      <a:pt x="21" y="7"/>
                    </a:cubicBezTo>
                    <a:cubicBezTo>
                      <a:pt x="21" y="7"/>
                      <a:pt x="22" y="6"/>
                      <a:pt x="23" y="6"/>
                    </a:cubicBezTo>
                    <a:cubicBezTo>
                      <a:pt x="23" y="6"/>
                      <a:pt x="24" y="7"/>
                      <a:pt x="24" y="7"/>
                    </a:cubicBezTo>
                    <a:cubicBezTo>
                      <a:pt x="25" y="8"/>
                      <a:pt x="25" y="8"/>
                      <a:pt x="25" y="9"/>
                    </a:cubicBezTo>
                    <a:cubicBezTo>
                      <a:pt x="25" y="9"/>
                      <a:pt x="24" y="10"/>
                      <a:pt x="24" y="11"/>
                    </a:cubicBezTo>
                    <a:cubicBezTo>
                      <a:pt x="23" y="11"/>
                      <a:pt x="23" y="11"/>
                      <a:pt x="22" y="11"/>
                    </a:cubicBezTo>
                    <a:cubicBezTo>
                      <a:pt x="21" y="11"/>
                      <a:pt x="21" y="11"/>
                      <a:pt x="20" y="11"/>
                    </a:cubicBezTo>
                    <a:cubicBezTo>
                      <a:pt x="20" y="10"/>
                      <a:pt x="20" y="9"/>
                      <a:pt x="20" y="9"/>
                    </a:cubicBezTo>
                    <a:close/>
                    <a:moveTo>
                      <a:pt x="19" y="15"/>
                    </a:moveTo>
                    <a:cubicBezTo>
                      <a:pt x="19" y="14"/>
                      <a:pt x="20" y="14"/>
                      <a:pt x="20" y="13"/>
                    </a:cubicBezTo>
                    <a:cubicBezTo>
                      <a:pt x="21" y="13"/>
                      <a:pt x="21" y="13"/>
                      <a:pt x="22" y="13"/>
                    </a:cubicBezTo>
                    <a:cubicBezTo>
                      <a:pt x="23" y="13"/>
                      <a:pt x="23" y="13"/>
                      <a:pt x="24" y="13"/>
                    </a:cubicBezTo>
                    <a:cubicBezTo>
                      <a:pt x="24" y="14"/>
                      <a:pt x="24" y="14"/>
                      <a:pt x="24" y="15"/>
                    </a:cubicBezTo>
                    <a:cubicBezTo>
                      <a:pt x="24" y="16"/>
                      <a:pt x="24" y="16"/>
                      <a:pt x="23" y="17"/>
                    </a:cubicBezTo>
                    <a:cubicBezTo>
                      <a:pt x="23" y="17"/>
                      <a:pt x="22" y="17"/>
                      <a:pt x="21" y="17"/>
                    </a:cubicBezTo>
                    <a:cubicBezTo>
                      <a:pt x="21" y="17"/>
                      <a:pt x="20" y="17"/>
                      <a:pt x="20" y="17"/>
                    </a:cubicBezTo>
                    <a:cubicBezTo>
                      <a:pt x="19" y="16"/>
                      <a:pt x="19" y="16"/>
                      <a:pt x="19" y="15"/>
                    </a:cubicBezTo>
                    <a:close/>
                    <a:moveTo>
                      <a:pt x="19" y="21"/>
                    </a:moveTo>
                    <a:cubicBezTo>
                      <a:pt x="19" y="21"/>
                      <a:pt x="19" y="20"/>
                      <a:pt x="20" y="20"/>
                    </a:cubicBezTo>
                    <a:cubicBezTo>
                      <a:pt x="20" y="19"/>
                      <a:pt x="21" y="19"/>
                      <a:pt x="21" y="19"/>
                    </a:cubicBezTo>
                    <a:cubicBezTo>
                      <a:pt x="22" y="19"/>
                      <a:pt x="23" y="19"/>
                      <a:pt x="23" y="20"/>
                    </a:cubicBezTo>
                    <a:cubicBezTo>
                      <a:pt x="23" y="20"/>
                      <a:pt x="24" y="21"/>
                      <a:pt x="24" y="21"/>
                    </a:cubicBezTo>
                    <a:cubicBezTo>
                      <a:pt x="23" y="22"/>
                      <a:pt x="23" y="23"/>
                      <a:pt x="23" y="23"/>
                    </a:cubicBezTo>
                    <a:cubicBezTo>
                      <a:pt x="22" y="23"/>
                      <a:pt x="22" y="24"/>
                      <a:pt x="21" y="24"/>
                    </a:cubicBezTo>
                    <a:cubicBezTo>
                      <a:pt x="20" y="24"/>
                      <a:pt x="20" y="23"/>
                      <a:pt x="19" y="23"/>
                    </a:cubicBezTo>
                    <a:cubicBezTo>
                      <a:pt x="19" y="23"/>
                      <a:pt x="19" y="22"/>
                      <a:pt x="19" y="21"/>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60" name="Freeform 394"/>
              <p:cNvSpPr>
                <a:spLocks noEditPoints="1"/>
              </p:cNvSpPr>
              <p:nvPr/>
            </p:nvSpPr>
            <p:spPr bwMode="auto">
              <a:xfrm>
                <a:off x="6195" y="1833"/>
                <a:ext cx="42" cy="42"/>
              </a:xfrm>
              <a:custGeom>
                <a:avLst/>
                <a:gdLst>
                  <a:gd name="T0" fmla="*/ 1 w 30"/>
                  <a:gd name="T1" fmla="*/ 1 h 30"/>
                  <a:gd name="T2" fmla="*/ 5 w 30"/>
                  <a:gd name="T3" fmla="*/ 1 h 30"/>
                  <a:gd name="T4" fmla="*/ 5 w 30"/>
                  <a:gd name="T5" fmla="*/ 4 h 30"/>
                  <a:gd name="T6" fmla="*/ 1 w 30"/>
                  <a:gd name="T7" fmla="*/ 4 h 30"/>
                  <a:gd name="T8" fmla="*/ 7 w 30"/>
                  <a:gd name="T9" fmla="*/ 3 h 30"/>
                  <a:gd name="T10" fmla="*/ 9 w 30"/>
                  <a:gd name="T11" fmla="*/ 0 h 30"/>
                  <a:gd name="T12" fmla="*/ 12 w 30"/>
                  <a:gd name="T13" fmla="*/ 3 h 30"/>
                  <a:gd name="T14" fmla="*/ 9 w 30"/>
                  <a:gd name="T15" fmla="*/ 5 h 30"/>
                  <a:gd name="T16" fmla="*/ 7 w 30"/>
                  <a:gd name="T17" fmla="*/ 3 h 30"/>
                  <a:gd name="T18" fmla="*/ 14 w 30"/>
                  <a:gd name="T19" fmla="*/ 1 h 30"/>
                  <a:gd name="T20" fmla="*/ 17 w 30"/>
                  <a:gd name="T21" fmla="*/ 1 h 30"/>
                  <a:gd name="T22" fmla="*/ 17 w 30"/>
                  <a:gd name="T23" fmla="*/ 4 h 30"/>
                  <a:gd name="T24" fmla="*/ 14 w 30"/>
                  <a:gd name="T25" fmla="*/ 4 h 30"/>
                  <a:gd name="T26" fmla="*/ 13 w 30"/>
                  <a:gd name="T27" fmla="*/ 9 h 30"/>
                  <a:gd name="T28" fmla="*/ 15 w 30"/>
                  <a:gd name="T29" fmla="*/ 6 h 30"/>
                  <a:gd name="T30" fmla="*/ 17 w 30"/>
                  <a:gd name="T31" fmla="*/ 9 h 30"/>
                  <a:gd name="T32" fmla="*/ 15 w 30"/>
                  <a:gd name="T33" fmla="*/ 11 h 30"/>
                  <a:gd name="T34" fmla="*/ 13 w 30"/>
                  <a:gd name="T35" fmla="*/ 9 h 30"/>
                  <a:gd name="T36" fmla="*/ 13 w 30"/>
                  <a:gd name="T37" fmla="*/ 13 h 30"/>
                  <a:gd name="T38" fmla="*/ 16 w 30"/>
                  <a:gd name="T39" fmla="*/ 13 h 30"/>
                  <a:gd name="T40" fmla="*/ 16 w 30"/>
                  <a:gd name="T41" fmla="*/ 17 h 30"/>
                  <a:gd name="T42" fmla="*/ 12 w 30"/>
                  <a:gd name="T43" fmla="*/ 17 h 30"/>
                  <a:gd name="T44" fmla="*/ 11 w 30"/>
                  <a:gd name="T45" fmla="*/ 21 h 30"/>
                  <a:gd name="T46" fmla="*/ 14 w 30"/>
                  <a:gd name="T47" fmla="*/ 19 h 30"/>
                  <a:gd name="T48" fmla="*/ 16 w 30"/>
                  <a:gd name="T49" fmla="*/ 21 h 30"/>
                  <a:gd name="T50" fmla="*/ 14 w 30"/>
                  <a:gd name="T51" fmla="*/ 24 h 30"/>
                  <a:gd name="T52" fmla="*/ 11 w 30"/>
                  <a:gd name="T53" fmla="*/ 21 h 30"/>
                  <a:gd name="T54" fmla="*/ 12 w 30"/>
                  <a:gd name="T55" fmla="*/ 26 h 30"/>
                  <a:gd name="T56" fmla="*/ 15 w 30"/>
                  <a:gd name="T57" fmla="*/ 26 h 30"/>
                  <a:gd name="T58" fmla="*/ 15 w 30"/>
                  <a:gd name="T59" fmla="*/ 29 h 30"/>
                  <a:gd name="T60" fmla="*/ 12 w 30"/>
                  <a:gd name="T61" fmla="*/ 29 h 30"/>
                  <a:gd name="T62" fmla="*/ 19 w 30"/>
                  <a:gd name="T63" fmla="*/ 3 h 30"/>
                  <a:gd name="T64" fmla="*/ 22 w 30"/>
                  <a:gd name="T65" fmla="*/ 0 h 30"/>
                  <a:gd name="T66" fmla="*/ 24 w 30"/>
                  <a:gd name="T67" fmla="*/ 3 h 30"/>
                  <a:gd name="T68" fmla="*/ 22 w 30"/>
                  <a:gd name="T69" fmla="*/ 5 h 30"/>
                  <a:gd name="T70" fmla="*/ 19 w 30"/>
                  <a:gd name="T71" fmla="*/ 3 h 30"/>
                  <a:gd name="T72" fmla="*/ 26 w 30"/>
                  <a:gd name="T73" fmla="*/ 1 h 30"/>
                  <a:gd name="T74" fmla="*/ 30 w 30"/>
                  <a:gd name="T75" fmla="*/ 1 h 30"/>
                  <a:gd name="T76" fmla="*/ 30 w 30"/>
                  <a:gd name="T77" fmla="*/ 4 h 30"/>
                  <a:gd name="T78" fmla="*/ 26 w 30"/>
                  <a:gd name="T7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 h="30">
                    <a:moveTo>
                      <a:pt x="0" y="3"/>
                    </a:moveTo>
                    <a:cubicBezTo>
                      <a:pt x="0" y="2"/>
                      <a:pt x="1" y="1"/>
                      <a:pt x="1" y="1"/>
                    </a:cubicBezTo>
                    <a:cubicBezTo>
                      <a:pt x="2" y="0"/>
                      <a:pt x="2" y="0"/>
                      <a:pt x="3" y="0"/>
                    </a:cubicBezTo>
                    <a:cubicBezTo>
                      <a:pt x="4" y="0"/>
                      <a:pt x="4" y="0"/>
                      <a:pt x="5" y="1"/>
                    </a:cubicBezTo>
                    <a:cubicBezTo>
                      <a:pt x="5" y="1"/>
                      <a:pt x="5" y="2"/>
                      <a:pt x="5" y="3"/>
                    </a:cubicBezTo>
                    <a:cubicBezTo>
                      <a:pt x="5" y="3"/>
                      <a:pt x="5" y="4"/>
                      <a:pt x="5" y="4"/>
                    </a:cubicBezTo>
                    <a:cubicBezTo>
                      <a:pt x="4" y="5"/>
                      <a:pt x="3" y="5"/>
                      <a:pt x="3" y="5"/>
                    </a:cubicBezTo>
                    <a:cubicBezTo>
                      <a:pt x="2" y="5"/>
                      <a:pt x="2" y="5"/>
                      <a:pt x="1" y="4"/>
                    </a:cubicBezTo>
                    <a:cubicBezTo>
                      <a:pt x="1" y="4"/>
                      <a:pt x="0" y="3"/>
                      <a:pt x="0" y="3"/>
                    </a:cubicBezTo>
                    <a:close/>
                    <a:moveTo>
                      <a:pt x="7" y="3"/>
                    </a:moveTo>
                    <a:cubicBezTo>
                      <a:pt x="7" y="2"/>
                      <a:pt x="7" y="1"/>
                      <a:pt x="7" y="1"/>
                    </a:cubicBezTo>
                    <a:cubicBezTo>
                      <a:pt x="8" y="0"/>
                      <a:pt x="9" y="0"/>
                      <a:pt x="9" y="0"/>
                    </a:cubicBezTo>
                    <a:cubicBezTo>
                      <a:pt x="10" y="0"/>
                      <a:pt x="10" y="0"/>
                      <a:pt x="11" y="1"/>
                    </a:cubicBezTo>
                    <a:cubicBezTo>
                      <a:pt x="11" y="1"/>
                      <a:pt x="12" y="2"/>
                      <a:pt x="12" y="3"/>
                    </a:cubicBezTo>
                    <a:cubicBezTo>
                      <a:pt x="12" y="3"/>
                      <a:pt x="11" y="4"/>
                      <a:pt x="11" y="4"/>
                    </a:cubicBezTo>
                    <a:cubicBezTo>
                      <a:pt x="10" y="5"/>
                      <a:pt x="10" y="5"/>
                      <a:pt x="9" y="5"/>
                    </a:cubicBezTo>
                    <a:cubicBezTo>
                      <a:pt x="8" y="5"/>
                      <a:pt x="8" y="5"/>
                      <a:pt x="7" y="4"/>
                    </a:cubicBezTo>
                    <a:cubicBezTo>
                      <a:pt x="7" y="4"/>
                      <a:pt x="7" y="3"/>
                      <a:pt x="7" y="3"/>
                    </a:cubicBezTo>
                    <a:close/>
                    <a:moveTo>
                      <a:pt x="13" y="3"/>
                    </a:moveTo>
                    <a:cubicBezTo>
                      <a:pt x="13" y="2"/>
                      <a:pt x="13" y="1"/>
                      <a:pt x="14" y="1"/>
                    </a:cubicBezTo>
                    <a:cubicBezTo>
                      <a:pt x="14" y="0"/>
                      <a:pt x="15" y="0"/>
                      <a:pt x="15" y="0"/>
                    </a:cubicBezTo>
                    <a:cubicBezTo>
                      <a:pt x="16" y="0"/>
                      <a:pt x="17" y="0"/>
                      <a:pt x="17" y="1"/>
                    </a:cubicBezTo>
                    <a:cubicBezTo>
                      <a:pt x="18" y="1"/>
                      <a:pt x="18" y="2"/>
                      <a:pt x="18" y="3"/>
                    </a:cubicBezTo>
                    <a:cubicBezTo>
                      <a:pt x="18" y="3"/>
                      <a:pt x="18" y="4"/>
                      <a:pt x="17" y="4"/>
                    </a:cubicBezTo>
                    <a:cubicBezTo>
                      <a:pt x="17" y="5"/>
                      <a:pt x="16" y="5"/>
                      <a:pt x="15" y="5"/>
                    </a:cubicBezTo>
                    <a:cubicBezTo>
                      <a:pt x="15" y="5"/>
                      <a:pt x="14" y="5"/>
                      <a:pt x="14" y="4"/>
                    </a:cubicBezTo>
                    <a:cubicBezTo>
                      <a:pt x="13" y="4"/>
                      <a:pt x="13" y="3"/>
                      <a:pt x="13" y="3"/>
                    </a:cubicBezTo>
                    <a:close/>
                    <a:moveTo>
                      <a:pt x="13" y="9"/>
                    </a:moveTo>
                    <a:cubicBezTo>
                      <a:pt x="13" y="8"/>
                      <a:pt x="13" y="8"/>
                      <a:pt x="13" y="7"/>
                    </a:cubicBezTo>
                    <a:cubicBezTo>
                      <a:pt x="14" y="7"/>
                      <a:pt x="15" y="6"/>
                      <a:pt x="15" y="6"/>
                    </a:cubicBezTo>
                    <a:cubicBezTo>
                      <a:pt x="16" y="6"/>
                      <a:pt x="16" y="7"/>
                      <a:pt x="17" y="7"/>
                    </a:cubicBezTo>
                    <a:cubicBezTo>
                      <a:pt x="17" y="8"/>
                      <a:pt x="18" y="8"/>
                      <a:pt x="17" y="9"/>
                    </a:cubicBezTo>
                    <a:cubicBezTo>
                      <a:pt x="17" y="9"/>
                      <a:pt x="17" y="10"/>
                      <a:pt x="17" y="11"/>
                    </a:cubicBezTo>
                    <a:cubicBezTo>
                      <a:pt x="16" y="11"/>
                      <a:pt x="15" y="11"/>
                      <a:pt x="15" y="11"/>
                    </a:cubicBezTo>
                    <a:cubicBezTo>
                      <a:pt x="14" y="11"/>
                      <a:pt x="14" y="11"/>
                      <a:pt x="13" y="11"/>
                    </a:cubicBezTo>
                    <a:cubicBezTo>
                      <a:pt x="13" y="10"/>
                      <a:pt x="12" y="9"/>
                      <a:pt x="13" y="9"/>
                    </a:cubicBezTo>
                    <a:close/>
                    <a:moveTo>
                      <a:pt x="12" y="15"/>
                    </a:moveTo>
                    <a:cubicBezTo>
                      <a:pt x="12" y="14"/>
                      <a:pt x="12" y="14"/>
                      <a:pt x="13" y="13"/>
                    </a:cubicBezTo>
                    <a:cubicBezTo>
                      <a:pt x="13" y="13"/>
                      <a:pt x="14" y="13"/>
                      <a:pt x="15" y="13"/>
                    </a:cubicBezTo>
                    <a:cubicBezTo>
                      <a:pt x="15" y="13"/>
                      <a:pt x="16" y="13"/>
                      <a:pt x="16" y="13"/>
                    </a:cubicBezTo>
                    <a:cubicBezTo>
                      <a:pt x="17" y="14"/>
                      <a:pt x="17" y="14"/>
                      <a:pt x="17" y="15"/>
                    </a:cubicBezTo>
                    <a:cubicBezTo>
                      <a:pt x="17" y="16"/>
                      <a:pt x="16" y="16"/>
                      <a:pt x="16" y="17"/>
                    </a:cubicBezTo>
                    <a:cubicBezTo>
                      <a:pt x="15" y="17"/>
                      <a:pt x="15" y="17"/>
                      <a:pt x="14" y="17"/>
                    </a:cubicBezTo>
                    <a:cubicBezTo>
                      <a:pt x="13" y="17"/>
                      <a:pt x="13" y="17"/>
                      <a:pt x="12" y="17"/>
                    </a:cubicBezTo>
                    <a:cubicBezTo>
                      <a:pt x="12" y="16"/>
                      <a:pt x="12" y="16"/>
                      <a:pt x="12" y="15"/>
                    </a:cubicBezTo>
                    <a:close/>
                    <a:moveTo>
                      <a:pt x="11" y="21"/>
                    </a:moveTo>
                    <a:cubicBezTo>
                      <a:pt x="11" y="21"/>
                      <a:pt x="12" y="20"/>
                      <a:pt x="12" y="20"/>
                    </a:cubicBezTo>
                    <a:cubicBezTo>
                      <a:pt x="13" y="19"/>
                      <a:pt x="13" y="19"/>
                      <a:pt x="14" y="19"/>
                    </a:cubicBezTo>
                    <a:cubicBezTo>
                      <a:pt x="15" y="19"/>
                      <a:pt x="15" y="19"/>
                      <a:pt x="16" y="20"/>
                    </a:cubicBezTo>
                    <a:cubicBezTo>
                      <a:pt x="16" y="20"/>
                      <a:pt x="16" y="21"/>
                      <a:pt x="16" y="21"/>
                    </a:cubicBezTo>
                    <a:cubicBezTo>
                      <a:pt x="16" y="22"/>
                      <a:pt x="16" y="23"/>
                      <a:pt x="15" y="23"/>
                    </a:cubicBezTo>
                    <a:cubicBezTo>
                      <a:pt x="15" y="23"/>
                      <a:pt x="14" y="24"/>
                      <a:pt x="14" y="24"/>
                    </a:cubicBezTo>
                    <a:cubicBezTo>
                      <a:pt x="13" y="24"/>
                      <a:pt x="12" y="23"/>
                      <a:pt x="12" y="23"/>
                    </a:cubicBezTo>
                    <a:cubicBezTo>
                      <a:pt x="11" y="23"/>
                      <a:pt x="11" y="22"/>
                      <a:pt x="11" y="21"/>
                    </a:cubicBezTo>
                    <a:close/>
                    <a:moveTo>
                      <a:pt x="11" y="27"/>
                    </a:moveTo>
                    <a:cubicBezTo>
                      <a:pt x="11" y="27"/>
                      <a:pt x="11" y="26"/>
                      <a:pt x="12" y="26"/>
                    </a:cubicBezTo>
                    <a:cubicBezTo>
                      <a:pt x="12" y="25"/>
                      <a:pt x="13" y="25"/>
                      <a:pt x="13" y="25"/>
                    </a:cubicBezTo>
                    <a:cubicBezTo>
                      <a:pt x="14" y="25"/>
                      <a:pt x="15" y="25"/>
                      <a:pt x="15" y="26"/>
                    </a:cubicBezTo>
                    <a:cubicBezTo>
                      <a:pt x="16" y="26"/>
                      <a:pt x="16" y="27"/>
                      <a:pt x="16" y="27"/>
                    </a:cubicBezTo>
                    <a:cubicBezTo>
                      <a:pt x="16" y="28"/>
                      <a:pt x="16" y="29"/>
                      <a:pt x="15" y="29"/>
                    </a:cubicBezTo>
                    <a:cubicBezTo>
                      <a:pt x="15" y="30"/>
                      <a:pt x="14" y="30"/>
                      <a:pt x="13" y="30"/>
                    </a:cubicBezTo>
                    <a:cubicBezTo>
                      <a:pt x="13" y="30"/>
                      <a:pt x="12" y="30"/>
                      <a:pt x="12" y="29"/>
                    </a:cubicBezTo>
                    <a:cubicBezTo>
                      <a:pt x="11" y="29"/>
                      <a:pt x="11" y="28"/>
                      <a:pt x="11" y="27"/>
                    </a:cubicBezTo>
                    <a:close/>
                    <a:moveTo>
                      <a:pt x="19" y="3"/>
                    </a:moveTo>
                    <a:cubicBezTo>
                      <a:pt x="19" y="2"/>
                      <a:pt x="19" y="1"/>
                      <a:pt x="20" y="1"/>
                    </a:cubicBezTo>
                    <a:cubicBezTo>
                      <a:pt x="20" y="0"/>
                      <a:pt x="21" y="0"/>
                      <a:pt x="22" y="0"/>
                    </a:cubicBezTo>
                    <a:cubicBezTo>
                      <a:pt x="22" y="0"/>
                      <a:pt x="23" y="0"/>
                      <a:pt x="23" y="1"/>
                    </a:cubicBezTo>
                    <a:cubicBezTo>
                      <a:pt x="24" y="1"/>
                      <a:pt x="24" y="2"/>
                      <a:pt x="24" y="3"/>
                    </a:cubicBezTo>
                    <a:cubicBezTo>
                      <a:pt x="24" y="3"/>
                      <a:pt x="24" y="4"/>
                      <a:pt x="23" y="4"/>
                    </a:cubicBezTo>
                    <a:cubicBezTo>
                      <a:pt x="23" y="5"/>
                      <a:pt x="22" y="5"/>
                      <a:pt x="22" y="5"/>
                    </a:cubicBezTo>
                    <a:cubicBezTo>
                      <a:pt x="21" y="5"/>
                      <a:pt x="20" y="5"/>
                      <a:pt x="20" y="4"/>
                    </a:cubicBezTo>
                    <a:cubicBezTo>
                      <a:pt x="19" y="4"/>
                      <a:pt x="19" y="3"/>
                      <a:pt x="19" y="3"/>
                    </a:cubicBezTo>
                    <a:close/>
                    <a:moveTo>
                      <a:pt x="25" y="3"/>
                    </a:moveTo>
                    <a:cubicBezTo>
                      <a:pt x="25" y="2"/>
                      <a:pt x="26" y="1"/>
                      <a:pt x="26" y="1"/>
                    </a:cubicBezTo>
                    <a:cubicBezTo>
                      <a:pt x="27" y="0"/>
                      <a:pt x="27" y="0"/>
                      <a:pt x="28" y="0"/>
                    </a:cubicBezTo>
                    <a:cubicBezTo>
                      <a:pt x="29" y="0"/>
                      <a:pt x="29" y="0"/>
                      <a:pt x="30" y="1"/>
                    </a:cubicBezTo>
                    <a:cubicBezTo>
                      <a:pt x="30" y="1"/>
                      <a:pt x="30" y="2"/>
                      <a:pt x="30" y="3"/>
                    </a:cubicBezTo>
                    <a:cubicBezTo>
                      <a:pt x="30" y="3"/>
                      <a:pt x="30" y="4"/>
                      <a:pt x="30" y="4"/>
                    </a:cubicBezTo>
                    <a:cubicBezTo>
                      <a:pt x="29" y="5"/>
                      <a:pt x="28" y="5"/>
                      <a:pt x="28" y="5"/>
                    </a:cubicBezTo>
                    <a:cubicBezTo>
                      <a:pt x="27" y="5"/>
                      <a:pt x="27" y="5"/>
                      <a:pt x="26" y="4"/>
                    </a:cubicBezTo>
                    <a:cubicBezTo>
                      <a:pt x="26" y="4"/>
                      <a:pt x="25" y="3"/>
                      <a:pt x="25" y="3"/>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61" name="Freeform 395"/>
              <p:cNvSpPr>
                <a:spLocks noEditPoints="1"/>
              </p:cNvSpPr>
              <p:nvPr/>
            </p:nvSpPr>
            <p:spPr bwMode="auto">
              <a:xfrm>
                <a:off x="6242" y="1833"/>
                <a:ext cx="35" cy="42"/>
              </a:xfrm>
              <a:custGeom>
                <a:avLst/>
                <a:gdLst>
                  <a:gd name="T0" fmla="*/ 2 w 25"/>
                  <a:gd name="T1" fmla="*/ 7 h 30"/>
                  <a:gd name="T2" fmla="*/ 6 w 25"/>
                  <a:gd name="T3" fmla="*/ 7 h 30"/>
                  <a:gd name="T4" fmla="*/ 5 w 25"/>
                  <a:gd name="T5" fmla="*/ 11 h 30"/>
                  <a:gd name="T6" fmla="*/ 2 w 25"/>
                  <a:gd name="T7" fmla="*/ 11 h 30"/>
                  <a:gd name="T8" fmla="*/ 1 w 25"/>
                  <a:gd name="T9" fmla="*/ 15 h 30"/>
                  <a:gd name="T10" fmla="*/ 3 w 25"/>
                  <a:gd name="T11" fmla="*/ 13 h 30"/>
                  <a:gd name="T12" fmla="*/ 5 w 25"/>
                  <a:gd name="T13" fmla="*/ 15 h 30"/>
                  <a:gd name="T14" fmla="*/ 3 w 25"/>
                  <a:gd name="T15" fmla="*/ 17 h 30"/>
                  <a:gd name="T16" fmla="*/ 1 w 25"/>
                  <a:gd name="T17" fmla="*/ 15 h 30"/>
                  <a:gd name="T18" fmla="*/ 1 w 25"/>
                  <a:gd name="T19" fmla="*/ 20 h 30"/>
                  <a:gd name="T20" fmla="*/ 4 w 25"/>
                  <a:gd name="T21" fmla="*/ 20 h 30"/>
                  <a:gd name="T22" fmla="*/ 4 w 25"/>
                  <a:gd name="T23" fmla="*/ 23 h 30"/>
                  <a:gd name="T24" fmla="*/ 0 w 25"/>
                  <a:gd name="T25" fmla="*/ 23 h 30"/>
                  <a:gd name="T26" fmla="*/ 8 w 25"/>
                  <a:gd name="T27" fmla="*/ 3 h 30"/>
                  <a:gd name="T28" fmla="*/ 10 w 25"/>
                  <a:gd name="T29" fmla="*/ 0 h 30"/>
                  <a:gd name="T30" fmla="*/ 13 w 25"/>
                  <a:gd name="T31" fmla="*/ 3 h 30"/>
                  <a:gd name="T32" fmla="*/ 10 w 25"/>
                  <a:gd name="T33" fmla="*/ 5 h 30"/>
                  <a:gd name="T34" fmla="*/ 8 w 25"/>
                  <a:gd name="T35" fmla="*/ 3 h 30"/>
                  <a:gd name="T36" fmla="*/ 6 w 25"/>
                  <a:gd name="T37" fmla="*/ 26 h 30"/>
                  <a:gd name="T38" fmla="*/ 10 w 25"/>
                  <a:gd name="T39" fmla="*/ 26 h 30"/>
                  <a:gd name="T40" fmla="*/ 10 w 25"/>
                  <a:gd name="T41" fmla="*/ 29 h 30"/>
                  <a:gd name="T42" fmla="*/ 6 w 25"/>
                  <a:gd name="T43" fmla="*/ 29 h 30"/>
                  <a:gd name="T44" fmla="*/ 14 w 25"/>
                  <a:gd name="T45" fmla="*/ 3 h 30"/>
                  <a:gd name="T46" fmla="*/ 17 w 25"/>
                  <a:gd name="T47" fmla="*/ 0 h 30"/>
                  <a:gd name="T48" fmla="*/ 19 w 25"/>
                  <a:gd name="T49" fmla="*/ 3 h 30"/>
                  <a:gd name="T50" fmla="*/ 16 w 25"/>
                  <a:gd name="T51" fmla="*/ 5 h 30"/>
                  <a:gd name="T52" fmla="*/ 14 w 25"/>
                  <a:gd name="T53" fmla="*/ 3 h 30"/>
                  <a:gd name="T54" fmla="*/ 13 w 25"/>
                  <a:gd name="T55" fmla="*/ 26 h 30"/>
                  <a:gd name="T56" fmla="*/ 16 w 25"/>
                  <a:gd name="T57" fmla="*/ 26 h 30"/>
                  <a:gd name="T58" fmla="*/ 16 w 25"/>
                  <a:gd name="T59" fmla="*/ 29 h 30"/>
                  <a:gd name="T60" fmla="*/ 13 w 25"/>
                  <a:gd name="T61" fmla="*/ 29 h 30"/>
                  <a:gd name="T62" fmla="*/ 20 w 25"/>
                  <a:gd name="T63" fmla="*/ 9 h 30"/>
                  <a:gd name="T64" fmla="*/ 22 w 25"/>
                  <a:gd name="T65" fmla="*/ 6 h 30"/>
                  <a:gd name="T66" fmla="*/ 25 w 25"/>
                  <a:gd name="T67" fmla="*/ 9 h 30"/>
                  <a:gd name="T68" fmla="*/ 22 w 25"/>
                  <a:gd name="T69" fmla="*/ 11 h 30"/>
                  <a:gd name="T70" fmla="*/ 20 w 25"/>
                  <a:gd name="T71" fmla="*/ 9 h 30"/>
                  <a:gd name="T72" fmla="*/ 20 w 25"/>
                  <a:gd name="T73" fmla="*/ 13 h 30"/>
                  <a:gd name="T74" fmla="*/ 24 w 25"/>
                  <a:gd name="T75" fmla="*/ 13 h 30"/>
                  <a:gd name="T76" fmla="*/ 23 w 25"/>
                  <a:gd name="T77" fmla="*/ 17 h 30"/>
                  <a:gd name="T78" fmla="*/ 20 w 25"/>
                  <a:gd name="T79" fmla="*/ 17 h 30"/>
                  <a:gd name="T80" fmla="*/ 19 w 25"/>
                  <a:gd name="T81" fmla="*/ 21 h 30"/>
                  <a:gd name="T82" fmla="*/ 21 w 25"/>
                  <a:gd name="T83" fmla="*/ 19 h 30"/>
                  <a:gd name="T84" fmla="*/ 23 w 25"/>
                  <a:gd name="T85" fmla="*/ 21 h 30"/>
                  <a:gd name="T86" fmla="*/ 21 w 25"/>
                  <a:gd name="T87" fmla="*/ 24 h 30"/>
                  <a:gd name="T88" fmla="*/ 19 w 25"/>
                  <a:gd name="T89"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30">
                    <a:moveTo>
                      <a:pt x="1" y="9"/>
                    </a:moveTo>
                    <a:cubicBezTo>
                      <a:pt x="1" y="8"/>
                      <a:pt x="2" y="8"/>
                      <a:pt x="2" y="7"/>
                    </a:cubicBezTo>
                    <a:cubicBezTo>
                      <a:pt x="3" y="7"/>
                      <a:pt x="3" y="6"/>
                      <a:pt x="4" y="6"/>
                    </a:cubicBezTo>
                    <a:cubicBezTo>
                      <a:pt x="5" y="6"/>
                      <a:pt x="5" y="7"/>
                      <a:pt x="6" y="7"/>
                    </a:cubicBezTo>
                    <a:cubicBezTo>
                      <a:pt x="6" y="8"/>
                      <a:pt x="6" y="8"/>
                      <a:pt x="6" y="9"/>
                    </a:cubicBezTo>
                    <a:cubicBezTo>
                      <a:pt x="6" y="9"/>
                      <a:pt x="6" y="10"/>
                      <a:pt x="5" y="11"/>
                    </a:cubicBezTo>
                    <a:cubicBezTo>
                      <a:pt x="5" y="11"/>
                      <a:pt x="4" y="11"/>
                      <a:pt x="3" y="11"/>
                    </a:cubicBezTo>
                    <a:cubicBezTo>
                      <a:pt x="3" y="11"/>
                      <a:pt x="2" y="11"/>
                      <a:pt x="2" y="11"/>
                    </a:cubicBezTo>
                    <a:cubicBezTo>
                      <a:pt x="1" y="10"/>
                      <a:pt x="1" y="9"/>
                      <a:pt x="1" y="9"/>
                    </a:cubicBezTo>
                    <a:close/>
                    <a:moveTo>
                      <a:pt x="1" y="15"/>
                    </a:moveTo>
                    <a:cubicBezTo>
                      <a:pt x="1" y="14"/>
                      <a:pt x="1" y="14"/>
                      <a:pt x="1" y="13"/>
                    </a:cubicBezTo>
                    <a:cubicBezTo>
                      <a:pt x="2" y="13"/>
                      <a:pt x="3" y="13"/>
                      <a:pt x="3" y="13"/>
                    </a:cubicBezTo>
                    <a:cubicBezTo>
                      <a:pt x="4" y="13"/>
                      <a:pt x="4" y="13"/>
                      <a:pt x="5" y="13"/>
                    </a:cubicBezTo>
                    <a:cubicBezTo>
                      <a:pt x="5" y="14"/>
                      <a:pt x="6" y="14"/>
                      <a:pt x="5" y="15"/>
                    </a:cubicBezTo>
                    <a:cubicBezTo>
                      <a:pt x="5" y="16"/>
                      <a:pt x="5" y="16"/>
                      <a:pt x="5" y="17"/>
                    </a:cubicBezTo>
                    <a:cubicBezTo>
                      <a:pt x="4" y="17"/>
                      <a:pt x="3" y="17"/>
                      <a:pt x="3" y="17"/>
                    </a:cubicBezTo>
                    <a:cubicBezTo>
                      <a:pt x="2" y="17"/>
                      <a:pt x="1" y="17"/>
                      <a:pt x="1" y="17"/>
                    </a:cubicBezTo>
                    <a:cubicBezTo>
                      <a:pt x="1" y="16"/>
                      <a:pt x="0" y="16"/>
                      <a:pt x="1" y="15"/>
                    </a:cubicBezTo>
                    <a:close/>
                    <a:moveTo>
                      <a:pt x="0" y="21"/>
                    </a:moveTo>
                    <a:cubicBezTo>
                      <a:pt x="0" y="21"/>
                      <a:pt x="0" y="20"/>
                      <a:pt x="1" y="20"/>
                    </a:cubicBezTo>
                    <a:cubicBezTo>
                      <a:pt x="1" y="19"/>
                      <a:pt x="2" y="19"/>
                      <a:pt x="3" y="19"/>
                    </a:cubicBezTo>
                    <a:cubicBezTo>
                      <a:pt x="3" y="19"/>
                      <a:pt x="4" y="19"/>
                      <a:pt x="4" y="20"/>
                    </a:cubicBezTo>
                    <a:cubicBezTo>
                      <a:pt x="5" y="20"/>
                      <a:pt x="5" y="21"/>
                      <a:pt x="5" y="21"/>
                    </a:cubicBezTo>
                    <a:cubicBezTo>
                      <a:pt x="5" y="22"/>
                      <a:pt x="4" y="23"/>
                      <a:pt x="4" y="23"/>
                    </a:cubicBezTo>
                    <a:cubicBezTo>
                      <a:pt x="3" y="23"/>
                      <a:pt x="3" y="24"/>
                      <a:pt x="2" y="24"/>
                    </a:cubicBezTo>
                    <a:cubicBezTo>
                      <a:pt x="1" y="24"/>
                      <a:pt x="1" y="23"/>
                      <a:pt x="0" y="23"/>
                    </a:cubicBezTo>
                    <a:cubicBezTo>
                      <a:pt x="0" y="23"/>
                      <a:pt x="0" y="22"/>
                      <a:pt x="0" y="21"/>
                    </a:cubicBezTo>
                    <a:close/>
                    <a:moveTo>
                      <a:pt x="8" y="3"/>
                    </a:moveTo>
                    <a:cubicBezTo>
                      <a:pt x="8" y="2"/>
                      <a:pt x="8" y="1"/>
                      <a:pt x="9" y="1"/>
                    </a:cubicBezTo>
                    <a:cubicBezTo>
                      <a:pt x="9" y="0"/>
                      <a:pt x="10" y="0"/>
                      <a:pt x="10" y="0"/>
                    </a:cubicBezTo>
                    <a:cubicBezTo>
                      <a:pt x="11" y="0"/>
                      <a:pt x="12" y="0"/>
                      <a:pt x="12" y="1"/>
                    </a:cubicBezTo>
                    <a:cubicBezTo>
                      <a:pt x="13" y="1"/>
                      <a:pt x="13" y="2"/>
                      <a:pt x="13" y="3"/>
                    </a:cubicBezTo>
                    <a:cubicBezTo>
                      <a:pt x="13" y="3"/>
                      <a:pt x="12" y="4"/>
                      <a:pt x="12" y="4"/>
                    </a:cubicBezTo>
                    <a:cubicBezTo>
                      <a:pt x="11" y="5"/>
                      <a:pt x="11" y="5"/>
                      <a:pt x="10" y="5"/>
                    </a:cubicBezTo>
                    <a:cubicBezTo>
                      <a:pt x="9" y="5"/>
                      <a:pt x="9" y="5"/>
                      <a:pt x="8" y="4"/>
                    </a:cubicBezTo>
                    <a:cubicBezTo>
                      <a:pt x="8" y="4"/>
                      <a:pt x="8" y="3"/>
                      <a:pt x="8" y="3"/>
                    </a:cubicBezTo>
                    <a:close/>
                    <a:moveTo>
                      <a:pt x="6" y="27"/>
                    </a:moveTo>
                    <a:cubicBezTo>
                      <a:pt x="6" y="27"/>
                      <a:pt x="6" y="26"/>
                      <a:pt x="6" y="26"/>
                    </a:cubicBezTo>
                    <a:cubicBezTo>
                      <a:pt x="7" y="25"/>
                      <a:pt x="8" y="25"/>
                      <a:pt x="8" y="25"/>
                    </a:cubicBezTo>
                    <a:cubicBezTo>
                      <a:pt x="9" y="25"/>
                      <a:pt x="10" y="25"/>
                      <a:pt x="10" y="26"/>
                    </a:cubicBezTo>
                    <a:cubicBezTo>
                      <a:pt x="10" y="26"/>
                      <a:pt x="11" y="27"/>
                      <a:pt x="11" y="27"/>
                    </a:cubicBezTo>
                    <a:cubicBezTo>
                      <a:pt x="11" y="28"/>
                      <a:pt x="10" y="29"/>
                      <a:pt x="10" y="29"/>
                    </a:cubicBezTo>
                    <a:cubicBezTo>
                      <a:pt x="9" y="30"/>
                      <a:pt x="9" y="30"/>
                      <a:pt x="8" y="30"/>
                    </a:cubicBezTo>
                    <a:cubicBezTo>
                      <a:pt x="7" y="30"/>
                      <a:pt x="7" y="30"/>
                      <a:pt x="6" y="29"/>
                    </a:cubicBezTo>
                    <a:cubicBezTo>
                      <a:pt x="6" y="29"/>
                      <a:pt x="6" y="28"/>
                      <a:pt x="6" y="27"/>
                    </a:cubicBezTo>
                    <a:close/>
                    <a:moveTo>
                      <a:pt x="14" y="3"/>
                    </a:moveTo>
                    <a:cubicBezTo>
                      <a:pt x="14" y="2"/>
                      <a:pt x="14" y="1"/>
                      <a:pt x="15" y="1"/>
                    </a:cubicBezTo>
                    <a:cubicBezTo>
                      <a:pt x="15" y="0"/>
                      <a:pt x="16" y="0"/>
                      <a:pt x="17" y="0"/>
                    </a:cubicBezTo>
                    <a:cubicBezTo>
                      <a:pt x="17" y="0"/>
                      <a:pt x="18" y="0"/>
                      <a:pt x="18" y="1"/>
                    </a:cubicBezTo>
                    <a:cubicBezTo>
                      <a:pt x="19" y="1"/>
                      <a:pt x="19" y="2"/>
                      <a:pt x="19" y="3"/>
                    </a:cubicBezTo>
                    <a:cubicBezTo>
                      <a:pt x="19" y="3"/>
                      <a:pt x="19" y="4"/>
                      <a:pt x="18" y="4"/>
                    </a:cubicBezTo>
                    <a:cubicBezTo>
                      <a:pt x="18" y="5"/>
                      <a:pt x="17" y="5"/>
                      <a:pt x="16" y="5"/>
                    </a:cubicBezTo>
                    <a:cubicBezTo>
                      <a:pt x="16" y="5"/>
                      <a:pt x="15" y="5"/>
                      <a:pt x="15" y="4"/>
                    </a:cubicBezTo>
                    <a:cubicBezTo>
                      <a:pt x="14" y="4"/>
                      <a:pt x="14" y="3"/>
                      <a:pt x="14" y="3"/>
                    </a:cubicBezTo>
                    <a:close/>
                    <a:moveTo>
                      <a:pt x="12" y="27"/>
                    </a:moveTo>
                    <a:cubicBezTo>
                      <a:pt x="12" y="27"/>
                      <a:pt x="12" y="26"/>
                      <a:pt x="13" y="26"/>
                    </a:cubicBezTo>
                    <a:cubicBezTo>
                      <a:pt x="13" y="25"/>
                      <a:pt x="14" y="25"/>
                      <a:pt x="14" y="25"/>
                    </a:cubicBezTo>
                    <a:cubicBezTo>
                      <a:pt x="15" y="25"/>
                      <a:pt x="16" y="25"/>
                      <a:pt x="16" y="26"/>
                    </a:cubicBezTo>
                    <a:cubicBezTo>
                      <a:pt x="17" y="26"/>
                      <a:pt x="17" y="27"/>
                      <a:pt x="17" y="27"/>
                    </a:cubicBezTo>
                    <a:cubicBezTo>
                      <a:pt x="17" y="28"/>
                      <a:pt x="17" y="29"/>
                      <a:pt x="16" y="29"/>
                    </a:cubicBezTo>
                    <a:cubicBezTo>
                      <a:pt x="16" y="30"/>
                      <a:pt x="15" y="30"/>
                      <a:pt x="14" y="30"/>
                    </a:cubicBezTo>
                    <a:cubicBezTo>
                      <a:pt x="14" y="30"/>
                      <a:pt x="13" y="30"/>
                      <a:pt x="13" y="29"/>
                    </a:cubicBezTo>
                    <a:cubicBezTo>
                      <a:pt x="12" y="29"/>
                      <a:pt x="12" y="28"/>
                      <a:pt x="12" y="27"/>
                    </a:cubicBezTo>
                    <a:close/>
                    <a:moveTo>
                      <a:pt x="20" y="9"/>
                    </a:moveTo>
                    <a:cubicBezTo>
                      <a:pt x="20" y="8"/>
                      <a:pt x="20" y="8"/>
                      <a:pt x="21" y="7"/>
                    </a:cubicBezTo>
                    <a:cubicBezTo>
                      <a:pt x="21" y="7"/>
                      <a:pt x="22" y="6"/>
                      <a:pt x="22" y="6"/>
                    </a:cubicBezTo>
                    <a:cubicBezTo>
                      <a:pt x="23" y="6"/>
                      <a:pt x="24" y="7"/>
                      <a:pt x="24" y="7"/>
                    </a:cubicBezTo>
                    <a:cubicBezTo>
                      <a:pt x="25" y="8"/>
                      <a:pt x="25" y="8"/>
                      <a:pt x="25" y="9"/>
                    </a:cubicBezTo>
                    <a:cubicBezTo>
                      <a:pt x="25" y="9"/>
                      <a:pt x="24" y="10"/>
                      <a:pt x="24" y="11"/>
                    </a:cubicBezTo>
                    <a:cubicBezTo>
                      <a:pt x="23" y="11"/>
                      <a:pt x="23" y="11"/>
                      <a:pt x="22" y="11"/>
                    </a:cubicBezTo>
                    <a:cubicBezTo>
                      <a:pt x="21" y="11"/>
                      <a:pt x="21" y="11"/>
                      <a:pt x="20" y="11"/>
                    </a:cubicBezTo>
                    <a:cubicBezTo>
                      <a:pt x="20" y="10"/>
                      <a:pt x="20" y="9"/>
                      <a:pt x="20" y="9"/>
                    </a:cubicBezTo>
                    <a:close/>
                    <a:moveTo>
                      <a:pt x="19" y="15"/>
                    </a:moveTo>
                    <a:cubicBezTo>
                      <a:pt x="19" y="14"/>
                      <a:pt x="20" y="14"/>
                      <a:pt x="20" y="13"/>
                    </a:cubicBezTo>
                    <a:cubicBezTo>
                      <a:pt x="21" y="13"/>
                      <a:pt x="21" y="13"/>
                      <a:pt x="22" y="13"/>
                    </a:cubicBezTo>
                    <a:cubicBezTo>
                      <a:pt x="23" y="13"/>
                      <a:pt x="23" y="13"/>
                      <a:pt x="24" y="13"/>
                    </a:cubicBezTo>
                    <a:cubicBezTo>
                      <a:pt x="24" y="14"/>
                      <a:pt x="24" y="14"/>
                      <a:pt x="24" y="15"/>
                    </a:cubicBezTo>
                    <a:cubicBezTo>
                      <a:pt x="24" y="16"/>
                      <a:pt x="24" y="16"/>
                      <a:pt x="23" y="17"/>
                    </a:cubicBezTo>
                    <a:cubicBezTo>
                      <a:pt x="23" y="17"/>
                      <a:pt x="22" y="17"/>
                      <a:pt x="21" y="17"/>
                    </a:cubicBezTo>
                    <a:cubicBezTo>
                      <a:pt x="21" y="17"/>
                      <a:pt x="20" y="17"/>
                      <a:pt x="20" y="17"/>
                    </a:cubicBezTo>
                    <a:cubicBezTo>
                      <a:pt x="19" y="16"/>
                      <a:pt x="19" y="16"/>
                      <a:pt x="19" y="15"/>
                    </a:cubicBezTo>
                    <a:close/>
                    <a:moveTo>
                      <a:pt x="19" y="21"/>
                    </a:moveTo>
                    <a:cubicBezTo>
                      <a:pt x="19" y="21"/>
                      <a:pt x="19" y="20"/>
                      <a:pt x="19" y="20"/>
                    </a:cubicBezTo>
                    <a:cubicBezTo>
                      <a:pt x="20" y="19"/>
                      <a:pt x="21" y="19"/>
                      <a:pt x="21" y="19"/>
                    </a:cubicBezTo>
                    <a:cubicBezTo>
                      <a:pt x="22" y="19"/>
                      <a:pt x="22" y="19"/>
                      <a:pt x="23" y="20"/>
                    </a:cubicBezTo>
                    <a:cubicBezTo>
                      <a:pt x="23" y="20"/>
                      <a:pt x="24" y="21"/>
                      <a:pt x="23" y="21"/>
                    </a:cubicBezTo>
                    <a:cubicBezTo>
                      <a:pt x="23" y="22"/>
                      <a:pt x="23" y="23"/>
                      <a:pt x="23" y="23"/>
                    </a:cubicBezTo>
                    <a:cubicBezTo>
                      <a:pt x="22" y="23"/>
                      <a:pt x="21" y="24"/>
                      <a:pt x="21" y="24"/>
                    </a:cubicBezTo>
                    <a:cubicBezTo>
                      <a:pt x="20" y="24"/>
                      <a:pt x="20" y="23"/>
                      <a:pt x="19" y="23"/>
                    </a:cubicBezTo>
                    <a:cubicBezTo>
                      <a:pt x="19" y="23"/>
                      <a:pt x="18" y="22"/>
                      <a:pt x="19" y="21"/>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62" name="Freeform 396"/>
              <p:cNvSpPr>
                <a:spLocks noEditPoints="1"/>
              </p:cNvSpPr>
              <p:nvPr/>
            </p:nvSpPr>
            <p:spPr bwMode="auto">
              <a:xfrm>
                <a:off x="6279" y="1833"/>
                <a:ext cx="45" cy="42"/>
              </a:xfrm>
              <a:custGeom>
                <a:avLst/>
                <a:gdLst>
                  <a:gd name="T0" fmla="*/ 3 w 32"/>
                  <a:gd name="T1" fmla="*/ 1 h 30"/>
                  <a:gd name="T2" fmla="*/ 7 w 32"/>
                  <a:gd name="T3" fmla="*/ 1 h 30"/>
                  <a:gd name="T4" fmla="*/ 7 w 32"/>
                  <a:gd name="T5" fmla="*/ 4 h 30"/>
                  <a:gd name="T6" fmla="*/ 3 w 32"/>
                  <a:gd name="T7" fmla="*/ 4 h 30"/>
                  <a:gd name="T8" fmla="*/ 2 w 32"/>
                  <a:gd name="T9" fmla="*/ 9 h 30"/>
                  <a:gd name="T10" fmla="*/ 5 w 32"/>
                  <a:gd name="T11" fmla="*/ 6 h 30"/>
                  <a:gd name="T12" fmla="*/ 7 w 32"/>
                  <a:gd name="T13" fmla="*/ 9 h 30"/>
                  <a:gd name="T14" fmla="*/ 4 w 32"/>
                  <a:gd name="T15" fmla="*/ 11 h 30"/>
                  <a:gd name="T16" fmla="*/ 2 w 32"/>
                  <a:gd name="T17" fmla="*/ 9 h 30"/>
                  <a:gd name="T18" fmla="*/ 2 w 32"/>
                  <a:gd name="T19" fmla="*/ 13 h 30"/>
                  <a:gd name="T20" fmla="*/ 6 w 32"/>
                  <a:gd name="T21" fmla="*/ 13 h 30"/>
                  <a:gd name="T22" fmla="*/ 5 w 32"/>
                  <a:gd name="T23" fmla="*/ 17 h 30"/>
                  <a:gd name="T24" fmla="*/ 2 w 32"/>
                  <a:gd name="T25" fmla="*/ 17 h 30"/>
                  <a:gd name="T26" fmla="*/ 1 w 32"/>
                  <a:gd name="T27" fmla="*/ 21 h 30"/>
                  <a:gd name="T28" fmla="*/ 3 w 32"/>
                  <a:gd name="T29" fmla="*/ 19 h 30"/>
                  <a:gd name="T30" fmla="*/ 6 w 32"/>
                  <a:gd name="T31" fmla="*/ 21 h 30"/>
                  <a:gd name="T32" fmla="*/ 3 w 32"/>
                  <a:gd name="T33" fmla="*/ 24 h 30"/>
                  <a:gd name="T34" fmla="*/ 1 w 32"/>
                  <a:gd name="T35" fmla="*/ 21 h 30"/>
                  <a:gd name="T36" fmla="*/ 1 w 32"/>
                  <a:gd name="T37" fmla="*/ 26 h 30"/>
                  <a:gd name="T38" fmla="*/ 5 w 32"/>
                  <a:gd name="T39" fmla="*/ 26 h 30"/>
                  <a:gd name="T40" fmla="*/ 4 w 32"/>
                  <a:gd name="T41" fmla="*/ 29 h 30"/>
                  <a:gd name="T42" fmla="*/ 1 w 32"/>
                  <a:gd name="T43" fmla="*/ 29 h 30"/>
                  <a:gd name="T44" fmla="*/ 8 w 32"/>
                  <a:gd name="T45" fmla="*/ 9 h 30"/>
                  <a:gd name="T46" fmla="*/ 11 w 32"/>
                  <a:gd name="T47" fmla="*/ 6 h 30"/>
                  <a:gd name="T48" fmla="*/ 13 w 32"/>
                  <a:gd name="T49" fmla="*/ 9 h 30"/>
                  <a:gd name="T50" fmla="*/ 10 w 32"/>
                  <a:gd name="T51" fmla="*/ 11 h 30"/>
                  <a:gd name="T52" fmla="*/ 8 w 32"/>
                  <a:gd name="T53" fmla="*/ 9 h 30"/>
                  <a:gd name="T54" fmla="*/ 15 w 32"/>
                  <a:gd name="T55" fmla="*/ 13 h 30"/>
                  <a:gd name="T56" fmla="*/ 18 w 32"/>
                  <a:gd name="T57" fmla="*/ 13 h 30"/>
                  <a:gd name="T58" fmla="*/ 18 w 32"/>
                  <a:gd name="T59" fmla="*/ 17 h 30"/>
                  <a:gd name="T60" fmla="*/ 14 w 32"/>
                  <a:gd name="T61" fmla="*/ 17 h 30"/>
                  <a:gd name="T62" fmla="*/ 21 w 32"/>
                  <a:gd name="T63" fmla="*/ 9 h 30"/>
                  <a:gd name="T64" fmla="*/ 23 w 32"/>
                  <a:gd name="T65" fmla="*/ 6 h 30"/>
                  <a:gd name="T66" fmla="*/ 26 w 32"/>
                  <a:gd name="T67" fmla="*/ 9 h 30"/>
                  <a:gd name="T68" fmla="*/ 23 w 32"/>
                  <a:gd name="T69" fmla="*/ 11 h 30"/>
                  <a:gd name="T70" fmla="*/ 21 w 32"/>
                  <a:gd name="T71" fmla="*/ 9 h 30"/>
                  <a:gd name="T72" fmla="*/ 28 w 32"/>
                  <a:gd name="T73" fmla="*/ 1 h 30"/>
                  <a:gd name="T74" fmla="*/ 32 w 32"/>
                  <a:gd name="T75" fmla="*/ 1 h 30"/>
                  <a:gd name="T76" fmla="*/ 31 w 32"/>
                  <a:gd name="T77" fmla="*/ 4 h 30"/>
                  <a:gd name="T78" fmla="*/ 28 w 32"/>
                  <a:gd name="T79" fmla="*/ 4 h 30"/>
                  <a:gd name="T80" fmla="*/ 27 w 32"/>
                  <a:gd name="T81" fmla="*/ 9 h 30"/>
                  <a:gd name="T82" fmla="*/ 30 w 32"/>
                  <a:gd name="T83" fmla="*/ 6 h 30"/>
                  <a:gd name="T84" fmla="*/ 32 w 32"/>
                  <a:gd name="T85" fmla="*/ 9 h 30"/>
                  <a:gd name="T86" fmla="*/ 29 w 32"/>
                  <a:gd name="T87" fmla="*/ 11 h 30"/>
                  <a:gd name="T88" fmla="*/ 27 w 32"/>
                  <a:gd name="T89" fmla="*/ 9 h 30"/>
                  <a:gd name="T90" fmla="*/ 27 w 32"/>
                  <a:gd name="T91" fmla="*/ 13 h 30"/>
                  <a:gd name="T92" fmla="*/ 31 w 32"/>
                  <a:gd name="T93" fmla="*/ 13 h 30"/>
                  <a:gd name="T94" fmla="*/ 30 w 32"/>
                  <a:gd name="T95" fmla="*/ 17 h 30"/>
                  <a:gd name="T96" fmla="*/ 27 w 32"/>
                  <a:gd name="T97" fmla="*/ 17 h 30"/>
                  <a:gd name="T98" fmla="*/ 26 w 32"/>
                  <a:gd name="T99" fmla="*/ 21 h 30"/>
                  <a:gd name="T100" fmla="*/ 28 w 32"/>
                  <a:gd name="T101" fmla="*/ 19 h 30"/>
                  <a:gd name="T102" fmla="*/ 31 w 32"/>
                  <a:gd name="T103" fmla="*/ 21 h 30"/>
                  <a:gd name="T104" fmla="*/ 28 w 32"/>
                  <a:gd name="T105" fmla="*/ 24 h 30"/>
                  <a:gd name="T106" fmla="*/ 26 w 32"/>
                  <a:gd name="T107" fmla="*/ 21 h 30"/>
                  <a:gd name="T108" fmla="*/ 26 w 32"/>
                  <a:gd name="T109" fmla="*/ 26 h 30"/>
                  <a:gd name="T110" fmla="*/ 30 w 32"/>
                  <a:gd name="T111" fmla="*/ 26 h 30"/>
                  <a:gd name="T112" fmla="*/ 29 w 32"/>
                  <a:gd name="T113" fmla="*/ 29 h 30"/>
                  <a:gd name="T114" fmla="*/ 26 w 32"/>
                  <a:gd name="T115"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 h="30">
                    <a:moveTo>
                      <a:pt x="2" y="3"/>
                    </a:moveTo>
                    <a:cubicBezTo>
                      <a:pt x="2" y="2"/>
                      <a:pt x="3" y="1"/>
                      <a:pt x="3" y="1"/>
                    </a:cubicBezTo>
                    <a:cubicBezTo>
                      <a:pt x="4" y="0"/>
                      <a:pt x="4" y="0"/>
                      <a:pt x="5" y="0"/>
                    </a:cubicBezTo>
                    <a:cubicBezTo>
                      <a:pt x="6" y="0"/>
                      <a:pt x="6" y="0"/>
                      <a:pt x="7" y="1"/>
                    </a:cubicBezTo>
                    <a:cubicBezTo>
                      <a:pt x="7" y="1"/>
                      <a:pt x="7" y="2"/>
                      <a:pt x="7" y="3"/>
                    </a:cubicBezTo>
                    <a:cubicBezTo>
                      <a:pt x="7" y="3"/>
                      <a:pt x="7" y="4"/>
                      <a:pt x="7" y="4"/>
                    </a:cubicBezTo>
                    <a:cubicBezTo>
                      <a:pt x="6" y="5"/>
                      <a:pt x="5" y="5"/>
                      <a:pt x="5" y="5"/>
                    </a:cubicBezTo>
                    <a:cubicBezTo>
                      <a:pt x="4" y="5"/>
                      <a:pt x="4" y="5"/>
                      <a:pt x="3" y="4"/>
                    </a:cubicBezTo>
                    <a:cubicBezTo>
                      <a:pt x="3" y="4"/>
                      <a:pt x="2" y="3"/>
                      <a:pt x="2" y="3"/>
                    </a:cubicBezTo>
                    <a:close/>
                    <a:moveTo>
                      <a:pt x="2" y="9"/>
                    </a:moveTo>
                    <a:cubicBezTo>
                      <a:pt x="2" y="8"/>
                      <a:pt x="2" y="8"/>
                      <a:pt x="3" y="7"/>
                    </a:cubicBezTo>
                    <a:cubicBezTo>
                      <a:pt x="3" y="7"/>
                      <a:pt x="4" y="6"/>
                      <a:pt x="5" y="6"/>
                    </a:cubicBezTo>
                    <a:cubicBezTo>
                      <a:pt x="5" y="6"/>
                      <a:pt x="6" y="7"/>
                      <a:pt x="6" y="7"/>
                    </a:cubicBezTo>
                    <a:cubicBezTo>
                      <a:pt x="7" y="8"/>
                      <a:pt x="7" y="8"/>
                      <a:pt x="7" y="9"/>
                    </a:cubicBezTo>
                    <a:cubicBezTo>
                      <a:pt x="7" y="9"/>
                      <a:pt x="7" y="10"/>
                      <a:pt x="6" y="11"/>
                    </a:cubicBezTo>
                    <a:cubicBezTo>
                      <a:pt x="6" y="11"/>
                      <a:pt x="5" y="11"/>
                      <a:pt x="4" y="11"/>
                    </a:cubicBezTo>
                    <a:cubicBezTo>
                      <a:pt x="4" y="11"/>
                      <a:pt x="3" y="11"/>
                      <a:pt x="3" y="11"/>
                    </a:cubicBezTo>
                    <a:cubicBezTo>
                      <a:pt x="2" y="10"/>
                      <a:pt x="2" y="9"/>
                      <a:pt x="2" y="9"/>
                    </a:cubicBezTo>
                    <a:close/>
                    <a:moveTo>
                      <a:pt x="1" y="15"/>
                    </a:moveTo>
                    <a:cubicBezTo>
                      <a:pt x="1" y="14"/>
                      <a:pt x="2" y="14"/>
                      <a:pt x="2" y="13"/>
                    </a:cubicBezTo>
                    <a:cubicBezTo>
                      <a:pt x="3" y="13"/>
                      <a:pt x="3" y="13"/>
                      <a:pt x="4" y="13"/>
                    </a:cubicBezTo>
                    <a:cubicBezTo>
                      <a:pt x="5" y="13"/>
                      <a:pt x="5" y="13"/>
                      <a:pt x="6" y="13"/>
                    </a:cubicBezTo>
                    <a:cubicBezTo>
                      <a:pt x="6" y="14"/>
                      <a:pt x="6" y="14"/>
                      <a:pt x="6" y="15"/>
                    </a:cubicBezTo>
                    <a:cubicBezTo>
                      <a:pt x="6" y="16"/>
                      <a:pt x="6" y="16"/>
                      <a:pt x="5" y="17"/>
                    </a:cubicBezTo>
                    <a:cubicBezTo>
                      <a:pt x="5" y="17"/>
                      <a:pt x="4" y="17"/>
                      <a:pt x="4" y="17"/>
                    </a:cubicBezTo>
                    <a:cubicBezTo>
                      <a:pt x="3" y="17"/>
                      <a:pt x="2" y="17"/>
                      <a:pt x="2" y="17"/>
                    </a:cubicBezTo>
                    <a:cubicBezTo>
                      <a:pt x="1" y="16"/>
                      <a:pt x="1" y="16"/>
                      <a:pt x="1" y="15"/>
                    </a:cubicBezTo>
                    <a:close/>
                    <a:moveTo>
                      <a:pt x="1" y="21"/>
                    </a:moveTo>
                    <a:cubicBezTo>
                      <a:pt x="1" y="21"/>
                      <a:pt x="1" y="20"/>
                      <a:pt x="2" y="20"/>
                    </a:cubicBezTo>
                    <a:cubicBezTo>
                      <a:pt x="2" y="19"/>
                      <a:pt x="3" y="19"/>
                      <a:pt x="3" y="19"/>
                    </a:cubicBezTo>
                    <a:cubicBezTo>
                      <a:pt x="4" y="19"/>
                      <a:pt x="5" y="19"/>
                      <a:pt x="5" y="20"/>
                    </a:cubicBezTo>
                    <a:cubicBezTo>
                      <a:pt x="6" y="20"/>
                      <a:pt x="6" y="21"/>
                      <a:pt x="6" y="21"/>
                    </a:cubicBezTo>
                    <a:cubicBezTo>
                      <a:pt x="6" y="22"/>
                      <a:pt x="5" y="23"/>
                      <a:pt x="5" y="23"/>
                    </a:cubicBezTo>
                    <a:cubicBezTo>
                      <a:pt x="4" y="23"/>
                      <a:pt x="4" y="24"/>
                      <a:pt x="3" y="24"/>
                    </a:cubicBezTo>
                    <a:cubicBezTo>
                      <a:pt x="2" y="24"/>
                      <a:pt x="2" y="23"/>
                      <a:pt x="1" y="23"/>
                    </a:cubicBezTo>
                    <a:cubicBezTo>
                      <a:pt x="1" y="23"/>
                      <a:pt x="1" y="22"/>
                      <a:pt x="1" y="21"/>
                    </a:cubicBezTo>
                    <a:close/>
                    <a:moveTo>
                      <a:pt x="0" y="27"/>
                    </a:moveTo>
                    <a:cubicBezTo>
                      <a:pt x="0" y="27"/>
                      <a:pt x="1" y="26"/>
                      <a:pt x="1" y="26"/>
                    </a:cubicBezTo>
                    <a:cubicBezTo>
                      <a:pt x="2" y="25"/>
                      <a:pt x="2" y="25"/>
                      <a:pt x="3" y="25"/>
                    </a:cubicBezTo>
                    <a:cubicBezTo>
                      <a:pt x="4" y="25"/>
                      <a:pt x="4" y="25"/>
                      <a:pt x="5" y="26"/>
                    </a:cubicBezTo>
                    <a:cubicBezTo>
                      <a:pt x="5" y="26"/>
                      <a:pt x="5" y="27"/>
                      <a:pt x="5" y="27"/>
                    </a:cubicBezTo>
                    <a:cubicBezTo>
                      <a:pt x="5" y="28"/>
                      <a:pt x="5" y="29"/>
                      <a:pt x="4" y="29"/>
                    </a:cubicBezTo>
                    <a:cubicBezTo>
                      <a:pt x="4" y="30"/>
                      <a:pt x="3" y="30"/>
                      <a:pt x="3" y="30"/>
                    </a:cubicBezTo>
                    <a:cubicBezTo>
                      <a:pt x="2" y="30"/>
                      <a:pt x="1" y="30"/>
                      <a:pt x="1" y="29"/>
                    </a:cubicBezTo>
                    <a:cubicBezTo>
                      <a:pt x="1" y="29"/>
                      <a:pt x="0" y="28"/>
                      <a:pt x="0" y="27"/>
                    </a:cubicBezTo>
                    <a:close/>
                    <a:moveTo>
                      <a:pt x="8" y="9"/>
                    </a:moveTo>
                    <a:cubicBezTo>
                      <a:pt x="8" y="8"/>
                      <a:pt x="9" y="8"/>
                      <a:pt x="9" y="7"/>
                    </a:cubicBezTo>
                    <a:cubicBezTo>
                      <a:pt x="10" y="7"/>
                      <a:pt x="10" y="6"/>
                      <a:pt x="11" y="6"/>
                    </a:cubicBezTo>
                    <a:cubicBezTo>
                      <a:pt x="12" y="6"/>
                      <a:pt x="12" y="7"/>
                      <a:pt x="13" y="7"/>
                    </a:cubicBezTo>
                    <a:cubicBezTo>
                      <a:pt x="13" y="8"/>
                      <a:pt x="13" y="8"/>
                      <a:pt x="13" y="9"/>
                    </a:cubicBezTo>
                    <a:cubicBezTo>
                      <a:pt x="13" y="9"/>
                      <a:pt x="13" y="10"/>
                      <a:pt x="12" y="11"/>
                    </a:cubicBezTo>
                    <a:cubicBezTo>
                      <a:pt x="12" y="11"/>
                      <a:pt x="11" y="11"/>
                      <a:pt x="10" y="11"/>
                    </a:cubicBezTo>
                    <a:cubicBezTo>
                      <a:pt x="10" y="11"/>
                      <a:pt x="9" y="11"/>
                      <a:pt x="9" y="11"/>
                    </a:cubicBezTo>
                    <a:cubicBezTo>
                      <a:pt x="8" y="10"/>
                      <a:pt x="8" y="9"/>
                      <a:pt x="8" y="9"/>
                    </a:cubicBezTo>
                    <a:close/>
                    <a:moveTo>
                      <a:pt x="14" y="15"/>
                    </a:moveTo>
                    <a:cubicBezTo>
                      <a:pt x="14" y="14"/>
                      <a:pt x="14" y="14"/>
                      <a:pt x="15" y="13"/>
                    </a:cubicBezTo>
                    <a:cubicBezTo>
                      <a:pt x="15" y="13"/>
                      <a:pt x="16" y="13"/>
                      <a:pt x="17" y="13"/>
                    </a:cubicBezTo>
                    <a:cubicBezTo>
                      <a:pt x="17" y="13"/>
                      <a:pt x="18" y="13"/>
                      <a:pt x="18" y="13"/>
                    </a:cubicBezTo>
                    <a:cubicBezTo>
                      <a:pt x="19" y="14"/>
                      <a:pt x="19" y="14"/>
                      <a:pt x="19" y="15"/>
                    </a:cubicBezTo>
                    <a:cubicBezTo>
                      <a:pt x="19" y="16"/>
                      <a:pt x="18" y="16"/>
                      <a:pt x="18" y="17"/>
                    </a:cubicBezTo>
                    <a:cubicBezTo>
                      <a:pt x="17" y="17"/>
                      <a:pt x="17" y="17"/>
                      <a:pt x="16" y="17"/>
                    </a:cubicBezTo>
                    <a:cubicBezTo>
                      <a:pt x="15" y="17"/>
                      <a:pt x="15" y="17"/>
                      <a:pt x="14" y="17"/>
                    </a:cubicBezTo>
                    <a:cubicBezTo>
                      <a:pt x="14" y="16"/>
                      <a:pt x="14" y="16"/>
                      <a:pt x="14" y="15"/>
                    </a:cubicBezTo>
                    <a:close/>
                    <a:moveTo>
                      <a:pt x="21" y="9"/>
                    </a:moveTo>
                    <a:cubicBezTo>
                      <a:pt x="21" y="8"/>
                      <a:pt x="21" y="8"/>
                      <a:pt x="22" y="7"/>
                    </a:cubicBezTo>
                    <a:cubicBezTo>
                      <a:pt x="22" y="7"/>
                      <a:pt x="23" y="6"/>
                      <a:pt x="23" y="6"/>
                    </a:cubicBezTo>
                    <a:cubicBezTo>
                      <a:pt x="24" y="6"/>
                      <a:pt x="25" y="7"/>
                      <a:pt x="25" y="7"/>
                    </a:cubicBezTo>
                    <a:cubicBezTo>
                      <a:pt x="26" y="8"/>
                      <a:pt x="26" y="8"/>
                      <a:pt x="26" y="9"/>
                    </a:cubicBezTo>
                    <a:cubicBezTo>
                      <a:pt x="26" y="9"/>
                      <a:pt x="25" y="10"/>
                      <a:pt x="25" y="11"/>
                    </a:cubicBezTo>
                    <a:cubicBezTo>
                      <a:pt x="24" y="11"/>
                      <a:pt x="24" y="11"/>
                      <a:pt x="23" y="11"/>
                    </a:cubicBezTo>
                    <a:cubicBezTo>
                      <a:pt x="22" y="11"/>
                      <a:pt x="22" y="11"/>
                      <a:pt x="21" y="11"/>
                    </a:cubicBezTo>
                    <a:cubicBezTo>
                      <a:pt x="21" y="10"/>
                      <a:pt x="21" y="9"/>
                      <a:pt x="21" y="9"/>
                    </a:cubicBezTo>
                    <a:close/>
                    <a:moveTo>
                      <a:pt x="27" y="3"/>
                    </a:moveTo>
                    <a:cubicBezTo>
                      <a:pt x="27" y="2"/>
                      <a:pt x="28" y="1"/>
                      <a:pt x="28" y="1"/>
                    </a:cubicBezTo>
                    <a:cubicBezTo>
                      <a:pt x="29" y="0"/>
                      <a:pt x="29" y="0"/>
                      <a:pt x="30" y="0"/>
                    </a:cubicBezTo>
                    <a:cubicBezTo>
                      <a:pt x="31" y="0"/>
                      <a:pt x="31" y="0"/>
                      <a:pt x="32" y="1"/>
                    </a:cubicBezTo>
                    <a:cubicBezTo>
                      <a:pt x="32" y="1"/>
                      <a:pt x="32" y="2"/>
                      <a:pt x="32" y="3"/>
                    </a:cubicBezTo>
                    <a:cubicBezTo>
                      <a:pt x="32" y="3"/>
                      <a:pt x="32" y="4"/>
                      <a:pt x="31" y="4"/>
                    </a:cubicBezTo>
                    <a:cubicBezTo>
                      <a:pt x="31" y="5"/>
                      <a:pt x="30" y="5"/>
                      <a:pt x="30" y="5"/>
                    </a:cubicBezTo>
                    <a:cubicBezTo>
                      <a:pt x="29" y="5"/>
                      <a:pt x="28" y="5"/>
                      <a:pt x="28" y="4"/>
                    </a:cubicBezTo>
                    <a:cubicBezTo>
                      <a:pt x="28" y="4"/>
                      <a:pt x="27" y="3"/>
                      <a:pt x="27" y="3"/>
                    </a:cubicBezTo>
                    <a:close/>
                    <a:moveTo>
                      <a:pt x="27" y="9"/>
                    </a:moveTo>
                    <a:cubicBezTo>
                      <a:pt x="27" y="8"/>
                      <a:pt x="27" y="8"/>
                      <a:pt x="28" y="7"/>
                    </a:cubicBezTo>
                    <a:cubicBezTo>
                      <a:pt x="28" y="7"/>
                      <a:pt x="29" y="6"/>
                      <a:pt x="30" y="6"/>
                    </a:cubicBezTo>
                    <a:cubicBezTo>
                      <a:pt x="30" y="6"/>
                      <a:pt x="31" y="7"/>
                      <a:pt x="31" y="7"/>
                    </a:cubicBezTo>
                    <a:cubicBezTo>
                      <a:pt x="32" y="8"/>
                      <a:pt x="32" y="8"/>
                      <a:pt x="32" y="9"/>
                    </a:cubicBezTo>
                    <a:cubicBezTo>
                      <a:pt x="32" y="9"/>
                      <a:pt x="32" y="10"/>
                      <a:pt x="31" y="11"/>
                    </a:cubicBezTo>
                    <a:cubicBezTo>
                      <a:pt x="30" y="11"/>
                      <a:pt x="30" y="11"/>
                      <a:pt x="29" y="11"/>
                    </a:cubicBezTo>
                    <a:cubicBezTo>
                      <a:pt x="28" y="11"/>
                      <a:pt x="28" y="11"/>
                      <a:pt x="27" y="11"/>
                    </a:cubicBezTo>
                    <a:cubicBezTo>
                      <a:pt x="27" y="10"/>
                      <a:pt x="27" y="9"/>
                      <a:pt x="27" y="9"/>
                    </a:cubicBezTo>
                    <a:close/>
                    <a:moveTo>
                      <a:pt x="26" y="15"/>
                    </a:moveTo>
                    <a:cubicBezTo>
                      <a:pt x="26" y="14"/>
                      <a:pt x="27" y="14"/>
                      <a:pt x="27" y="13"/>
                    </a:cubicBezTo>
                    <a:cubicBezTo>
                      <a:pt x="28" y="13"/>
                      <a:pt x="28" y="13"/>
                      <a:pt x="29" y="13"/>
                    </a:cubicBezTo>
                    <a:cubicBezTo>
                      <a:pt x="30" y="13"/>
                      <a:pt x="30" y="13"/>
                      <a:pt x="31" y="13"/>
                    </a:cubicBezTo>
                    <a:cubicBezTo>
                      <a:pt x="31" y="14"/>
                      <a:pt x="31" y="14"/>
                      <a:pt x="31" y="15"/>
                    </a:cubicBezTo>
                    <a:cubicBezTo>
                      <a:pt x="31" y="16"/>
                      <a:pt x="31" y="16"/>
                      <a:pt x="30" y="17"/>
                    </a:cubicBezTo>
                    <a:cubicBezTo>
                      <a:pt x="30" y="17"/>
                      <a:pt x="29" y="17"/>
                      <a:pt x="28" y="17"/>
                    </a:cubicBezTo>
                    <a:cubicBezTo>
                      <a:pt x="28" y="17"/>
                      <a:pt x="27" y="17"/>
                      <a:pt x="27" y="17"/>
                    </a:cubicBezTo>
                    <a:cubicBezTo>
                      <a:pt x="26" y="16"/>
                      <a:pt x="26" y="16"/>
                      <a:pt x="26" y="15"/>
                    </a:cubicBezTo>
                    <a:close/>
                    <a:moveTo>
                      <a:pt x="26" y="21"/>
                    </a:moveTo>
                    <a:cubicBezTo>
                      <a:pt x="26" y="21"/>
                      <a:pt x="26" y="20"/>
                      <a:pt x="27" y="20"/>
                    </a:cubicBezTo>
                    <a:cubicBezTo>
                      <a:pt x="27" y="19"/>
                      <a:pt x="28" y="19"/>
                      <a:pt x="28" y="19"/>
                    </a:cubicBezTo>
                    <a:cubicBezTo>
                      <a:pt x="29" y="19"/>
                      <a:pt x="30" y="19"/>
                      <a:pt x="30" y="20"/>
                    </a:cubicBezTo>
                    <a:cubicBezTo>
                      <a:pt x="30" y="20"/>
                      <a:pt x="31" y="21"/>
                      <a:pt x="31" y="21"/>
                    </a:cubicBezTo>
                    <a:cubicBezTo>
                      <a:pt x="31" y="22"/>
                      <a:pt x="30" y="23"/>
                      <a:pt x="30" y="23"/>
                    </a:cubicBezTo>
                    <a:cubicBezTo>
                      <a:pt x="29" y="23"/>
                      <a:pt x="29" y="24"/>
                      <a:pt x="28" y="24"/>
                    </a:cubicBezTo>
                    <a:cubicBezTo>
                      <a:pt x="27" y="24"/>
                      <a:pt x="27" y="23"/>
                      <a:pt x="26" y="23"/>
                    </a:cubicBezTo>
                    <a:cubicBezTo>
                      <a:pt x="26" y="23"/>
                      <a:pt x="26" y="22"/>
                      <a:pt x="26" y="21"/>
                    </a:cubicBezTo>
                    <a:close/>
                    <a:moveTo>
                      <a:pt x="25" y="27"/>
                    </a:moveTo>
                    <a:cubicBezTo>
                      <a:pt x="25" y="27"/>
                      <a:pt x="26" y="26"/>
                      <a:pt x="26" y="26"/>
                    </a:cubicBezTo>
                    <a:cubicBezTo>
                      <a:pt x="27" y="25"/>
                      <a:pt x="27" y="25"/>
                      <a:pt x="28" y="25"/>
                    </a:cubicBezTo>
                    <a:cubicBezTo>
                      <a:pt x="28" y="25"/>
                      <a:pt x="29" y="25"/>
                      <a:pt x="30" y="26"/>
                    </a:cubicBezTo>
                    <a:cubicBezTo>
                      <a:pt x="30" y="26"/>
                      <a:pt x="30" y="27"/>
                      <a:pt x="30" y="27"/>
                    </a:cubicBezTo>
                    <a:cubicBezTo>
                      <a:pt x="30" y="28"/>
                      <a:pt x="30" y="29"/>
                      <a:pt x="29" y="29"/>
                    </a:cubicBezTo>
                    <a:cubicBezTo>
                      <a:pt x="29" y="30"/>
                      <a:pt x="28" y="30"/>
                      <a:pt x="28" y="30"/>
                    </a:cubicBezTo>
                    <a:cubicBezTo>
                      <a:pt x="27" y="30"/>
                      <a:pt x="26" y="30"/>
                      <a:pt x="26" y="29"/>
                    </a:cubicBezTo>
                    <a:cubicBezTo>
                      <a:pt x="25" y="29"/>
                      <a:pt x="25" y="28"/>
                      <a:pt x="25"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63" name="Freeform 397"/>
              <p:cNvSpPr>
                <a:spLocks noEditPoints="1"/>
              </p:cNvSpPr>
              <p:nvPr/>
            </p:nvSpPr>
            <p:spPr bwMode="auto">
              <a:xfrm>
                <a:off x="6327" y="1833"/>
                <a:ext cx="36" cy="42"/>
              </a:xfrm>
              <a:custGeom>
                <a:avLst/>
                <a:gdLst>
                  <a:gd name="T0" fmla="*/ 3 w 26"/>
                  <a:gd name="T1" fmla="*/ 7 h 30"/>
                  <a:gd name="T2" fmla="*/ 6 w 26"/>
                  <a:gd name="T3" fmla="*/ 7 h 30"/>
                  <a:gd name="T4" fmla="*/ 6 w 26"/>
                  <a:gd name="T5" fmla="*/ 11 h 30"/>
                  <a:gd name="T6" fmla="*/ 3 w 26"/>
                  <a:gd name="T7" fmla="*/ 11 h 30"/>
                  <a:gd name="T8" fmla="*/ 1 w 26"/>
                  <a:gd name="T9" fmla="*/ 15 h 30"/>
                  <a:gd name="T10" fmla="*/ 4 w 26"/>
                  <a:gd name="T11" fmla="*/ 13 h 30"/>
                  <a:gd name="T12" fmla="*/ 6 w 26"/>
                  <a:gd name="T13" fmla="*/ 15 h 30"/>
                  <a:gd name="T14" fmla="*/ 4 w 26"/>
                  <a:gd name="T15" fmla="*/ 17 h 30"/>
                  <a:gd name="T16" fmla="*/ 1 w 26"/>
                  <a:gd name="T17" fmla="*/ 15 h 30"/>
                  <a:gd name="T18" fmla="*/ 2 w 26"/>
                  <a:gd name="T19" fmla="*/ 20 h 30"/>
                  <a:gd name="T20" fmla="*/ 5 w 26"/>
                  <a:gd name="T21" fmla="*/ 20 h 30"/>
                  <a:gd name="T22" fmla="*/ 5 w 26"/>
                  <a:gd name="T23" fmla="*/ 23 h 30"/>
                  <a:gd name="T24" fmla="*/ 1 w 26"/>
                  <a:gd name="T25" fmla="*/ 23 h 30"/>
                  <a:gd name="T26" fmla="*/ 0 w 26"/>
                  <a:gd name="T27" fmla="*/ 27 h 30"/>
                  <a:gd name="T28" fmla="*/ 3 w 26"/>
                  <a:gd name="T29" fmla="*/ 25 h 30"/>
                  <a:gd name="T30" fmla="*/ 5 w 26"/>
                  <a:gd name="T31" fmla="*/ 27 h 30"/>
                  <a:gd name="T32" fmla="*/ 3 w 26"/>
                  <a:gd name="T33" fmla="*/ 30 h 30"/>
                  <a:gd name="T34" fmla="*/ 0 w 26"/>
                  <a:gd name="T35" fmla="*/ 27 h 30"/>
                  <a:gd name="T36" fmla="*/ 9 w 26"/>
                  <a:gd name="T37" fmla="*/ 1 h 30"/>
                  <a:gd name="T38" fmla="*/ 13 w 26"/>
                  <a:gd name="T39" fmla="*/ 1 h 30"/>
                  <a:gd name="T40" fmla="*/ 13 w 26"/>
                  <a:gd name="T41" fmla="*/ 4 h 30"/>
                  <a:gd name="T42" fmla="*/ 9 w 26"/>
                  <a:gd name="T43" fmla="*/ 4 h 30"/>
                  <a:gd name="T44" fmla="*/ 8 w 26"/>
                  <a:gd name="T45" fmla="*/ 15 h 30"/>
                  <a:gd name="T46" fmla="*/ 10 w 26"/>
                  <a:gd name="T47" fmla="*/ 13 h 30"/>
                  <a:gd name="T48" fmla="*/ 13 w 26"/>
                  <a:gd name="T49" fmla="*/ 15 h 30"/>
                  <a:gd name="T50" fmla="*/ 10 w 26"/>
                  <a:gd name="T51" fmla="*/ 17 h 30"/>
                  <a:gd name="T52" fmla="*/ 8 w 26"/>
                  <a:gd name="T53" fmla="*/ 15 h 30"/>
                  <a:gd name="T54" fmla="*/ 16 w 26"/>
                  <a:gd name="T55" fmla="*/ 1 h 30"/>
                  <a:gd name="T56" fmla="*/ 19 w 26"/>
                  <a:gd name="T57" fmla="*/ 1 h 30"/>
                  <a:gd name="T58" fmla="*/ 19 w 26"/>
                  <a:gd name="T59" fmla="*/ 4 h 30"/>
                  <a:gd name="T60" fmla="*/ 16 w 26"/>
                  <a:gd name="T61" fmla="*/ 4 h 30"/>
                  <a:gd name="T62" fmla="*/ 14 w 26"/>
                  <a:gd name="T63" fmla="*/ 15 h 30"/>
                  <a:gd name="T64" fmla="*/ 17 w 26"/>
                  <a:gd name="T65" fmla="*/ 13 h 30"/>
                  <a:gd name="T66" fmla="*/ 19 w 26"/>
                  <a:gd name="T67" fmla="*/ 15 h 30"/>
                  <a:gd name="T68" fmla="*/ 16 w 26"/>
                  <a:gd name="T69" fmla="*/ 17 h 30"/>
                  <a:gd name="T70" fmla="*/ 14 w 26"/>
                  <a:gd name="T71" fmla="*/ 15 h 30"/>
                  <a:gd name="T72" fmla="*/ 22 w 26"/>
                  <a:gd name="T73" fmla="*/ 7 h 30"/>
                  <a:gd name="T74" fmla="*/ 25 w 26"/>
                  <a:gd name="T75" fmla="*/ 7 h 30"/>
                  <a:gd name="T76" fmla="*/ 25 w 26"/>
                  <a:gd name="T77" fmla="*/ 11 h 30"/>
                  <a:gd name="T78" fmla="*/ 21 w 26"/>
                  <a:gd name="T79" fmla="*/ 11 h 30"/>
                  <a:gd name="T80" fmla="*/ 20 w 26"/>
                  <a:gd name="T81" fmla="*/ 15 h 30"/>
                  <a:gd name="T82" fmla="*/ 23 w 26"/>
                  <a:gd name="T83" fmla="*/ 13 h 30"/>
                  <a:gd name="T84" fmla="*/ 25 w 26"/>
                  <a:gd name="T85" fmla="*/ 15 h 30"/>
                  <a:gd name="T86" fmla="*/ 22 w 26"/>
                  <a:gd name="T87" fmla="*/ 17 h 30"/>
                  <a:gd name="T88" fmla="*/ 20 w 26"/>
                  <a:gd name="T89" fmla="*/ 15 h 30"/>
                  <a:gd name="T90" fmla="*/ 20 w 26"/>
                  <a:gd name="T91" fmla="*/ 20 h 30"/>
                  <a:gd name="T92" fmla="*/ 24 w 26"/>
                  <a:gd name="T93" fmla="*/ 20 h 30"/>
                  <a:gd name="T94" fmla="*/ 24 w 26"/>
                  <a:gd name="T95" fmla="*/ 23 h 30"/>
                  <a:gd name="T96" fmla="*/ 20 w 26"/>
                  <a:gd name="T97" fmla="*/ 23 h 30"/>
                  <a:gd name="T98" fmla="*/ 19 w 26"/>
                  <a:gd name="T99" fmla="*/ 27 h 30"/>
                  <a:gd name="T100" fmla="*/ 22 w 26"/>
                  <a:gd name="T101" fmla="*/ 25 h 30"/>
                  <a:gd name="T102" fmla="*/ 24 w 26"/>
                  <a:gd name="T103" fmla="*/ 27 h 30"/>
                  <a:gd name="T104" fmla="*/ 21 w 26"/>
                  <a:gd name="T105" fmla="*/ 30 h 30"/>
                  <a:gd name="T106" fmla="*/ 19 w 26"/>
                  <a:gd name="T107"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 h="30">
                    <a:moveTo>
                      <a:pt x="2" y="9"/>
                    </a:moveTo>
                    <a:cubicBezTo>
                      <a:pt x="2" y="8"/>
                      <a:pt x="2" y="8"/>
                      <a:pt x="3" y="7"/>
                    </a:cubicBezTo>
                    <a:cubicBezTo>
                      <a:pt x="3" y="7"/>
                      <a:pt x="4" y="6"/>
                      <a:pt x="5" y="6"/>
                    </a:cubicBezTo>
                    <a:cubicBezTo>
                      <a:pt x="5" y="6"/>
                      <a:pt x="6" y="7"/>
                      <a:pt x="6" y="7"/>
                    </a:cubicBezTo>
                    <a:cubicBezTo>
                      <a:pt x="7" y="8"/>
                      <a:pt x="7" y="8"/>
                      <a:pt x="7" y="9"/>
                    </a:cubicBezTo>
                    <a:cubicBezTo>
                      <a:pt x="7" y="9"/>
                      <a:pt x="7" y="10"/>
                      <a:pt x="6" y="11"/>
                    </a:cubicBezTo>
                    <a:cubicBezTo>
                      <a:pt x="6" y="11"/>
                      <a:pt x="5" y="11"/>
                      <a:pt x="4" y="11"/>
                    </a:cubicBezTo>
                    <a:cubicBezTo>
                      <a:pt x="4" y="11"/>
                      <a:pt x="3" y="11"/>
                      <a:pt x="3" y="11"/>
                    </a:cubicBezTo>
                    <a:cubicBezTo>
                      <a:pt x="2" y="10"/>
                      <a:pt x="2" y="9"/>
                      <a:pt x="2" y="9"/>
                    </a:cubicBezTo>
                    <a:close/>
                    <a:moveTo>
                      <a:pt x="1" y="15"/>
                    </a:moveTo>
                    <a:cubicBezTo>
                      <a:pt x="2" y="14"/>
                      <a:pt x="2" y="14"/>
                      <a:pt x="2" y="13"/>
                    </a:cubicBezTo>
                    <a:cubicBezTo>
                      <a:pt x="3" y="13"/>
                      <a:pt x="4" y="13"/>
                      <a:pt x="4" y="13"/>
                    </a:cubicBezTo>
                    <a:cubicBezTo>
                      <a:pt x="5" y="13"/>
                      <a:pt x="5" y="13"/>
                      <a:pt x="6" y="13"/>
                    </a:cubicBezTo>
                    <a:cubicBezTo>
                      <a:pt x="6" y="14"/>
                      <a:pt x="6" y="14"/>
                      <a:pt x="6" y="15"/>
                    </a:cubicBezTo>
                    <a:cubicBezTo>
                      <a:pt x="6" y="16"/>
                      <a:pt x="6" y="16"/>
                      <a:pt x="5" y="17"/>
                    </a:cubicBezTo>
                    <a:cubicBezTo>
                      <a:pt x="5" y="17"/>
                      <a:pt x="4" y="17"/>
                      <a:pt x="4" y="17"/>
                    </a:cubicBezTo>
                    <a:cubicBezTo>
                      <a:pt x="3" y="17"/>
                      <a:pt x="2" y="17"/>
                      <a:pt x="2" y="17"/>
                    </a:cubicBezTo>
                    <a:cubicBezTo>
                      <a:pt x="2" y="16"/>
                      <a:pt x="1" y="16"/>
                      <a:pt x="1" y="15"/>
                    </a:cubicBezTo>
                    <a:close/>
                    <a:moveTo>
                      <a:pt x="1" y="21"/>
                    </a:moveTo>
                    <a:cubicBezTo>
                      <a:pt x="1" y="21"/>
                      <a:pt x="1" y="20"/>
                      <a:pt x="2" y="20"/>
                    </a:cubicBezTo>
                    <a:cubicBezTo>
                      <a:pt x="2" y="19"/>
                      <a:pt x="3" y="19"/>
                      <a:pt x="4" y="19"/>
                    </a:cubicBezTo>
                    <a:cubicBezTo>
                      <a:pt x="4" y="19"/>
                      <a:pt x="5" y="19"/>
                      <a:pt x="5" y="20"/>
                    </a:cubicBezTo>
                    <a:cubicBezTo>
                      <a:pt x="6" y="20"/>
                      <a:pt x="6" y="21"/>
                      <a:pt x="6" y="21"/>
                    </a:cubicBezTo>
                    <a:cubicBezTo>
                      <a:pt x="6" y="22"/>
                      <a:pt x="5" y="23"/>
                      <a:pt x="5" y="23"/>
                    </a:cubicBezTo>
                    <a:cubicBezTo>
                      <a:pt x="4" y="23"/>
                      <a:pt x="4" y="24"/>
                      <a:pt x="3" y="24"/>
                    </a:cubicBezTo>
                    <a:cubicBezTo>
                      <a:pt x="2" y="24"/>
                      <a:pt x="2" y="23"/>
                      <a:pt x="1" y="23"/>
                    </a:cubicBezTo>
                    <a:cubicBezTo>
                      <a:pt x="1" y="23"/>
                      <a:pt x="1" y="22"/>
                      <a:pt x="1" y="21"/>
                    </a:cubicBezTo>
                    <a:close/>
                    <a:moveTo>
                      <a:pt x="0" y="27"/>
                    </a:moveTo>
                    <a:cubicBezTo>
                      <a:pt x="0" y="27"/>
                      <a:pt x="1" y="26"/>
                      <a:pt x="1" y="26"/>
                    </a:cubicBezTo>
                    <a:cubicBezTo>
                      <a:pt x="2" y="25"/>
                      <a:pt x="2" y="25"/>
                      <a:pt x="3" y="25"/>
                    </a:cubicBezTo>
                    <a:cubicBezTo>
                      <a:pt x="4" y="25"/>
                      <a:pt x="4" y="25"/>
                      <a:pt x="5" y="26"/>
                    </a:cubicBezTo>
                    <a:cubicBezTo>
                      <a:pt x="5" y="26"/>
                      <a:pt x="5" y="27"/>
                      <a:pt x="5" y="27"/>
                    </a:cubicBezTo>
                    <a:cubicBezTo>
                      <a:pt x="5" y="28"/>
                      <a:pt x="5" y="29"/>
                      <a:pt x="5" y="29"/>
                    </a:cubicBezTo>
                    <a:cubicBezTo>
                      <a:pt x="4" y="30"/>
                      <a:pt x="4" y="30"/>
                      <a:pt x="3" y="30"/>
                    </a:cubicBezTo>
                    <a:cubicBezTo>
                      <a:pt x="2" y="30"/>
                      <a:pt x="2" y="30"/>
                      <a:pt x="1" y="29"/>
                    </a:cubicBezTo>
                    <a:cubicBezTo>
                      <a:pt x="1" y="29"/>
                      <a:pt x="0" y="28"/>
                      <a:pt x="0" y="27"/>
                    </a:cubicBezTo>
                    <a:close/>
                    <a:moveTo>
                      <a:pt x="9" y="3"/>
                    </a:moveTo>
                    <a:cubicBezTo>
                      <a:pt x="9" y="2"/>
                      <a:pt x="9" y="1"/>
                      <a:pt x="9" y="1"/>
                    </a:cubicBezTo>
                    <a:cubicBezTo>
                      <a:pt x="10" y="0"/>
                      <a:pt x="11" y="0"/>
                      <a:pt x="11" y="0"/>
                    </a:cubicBezTo>
                    <a:cubicBezTo>
                      <a:pt x="12" y="0"/>
                      <a:pt x="12" y="0"/>
                      <a:pt x="13" y="1"/>
                    </a:cubicBezTo>
                    <a:cubicBezTo>
                      <a:pt x="13" y="1"/>
                      <a:pt x="14" y="2"/>
                      <a:pt x="14" y="3"/>
                    </a:cubicBezTo>
                    <a:cubicBezTo>
                      <a:pt x="14" y="3"/>
                      <a:pt x="13" y="4"/>
                      <a:pt x="13" y="4"/>
                    </a:cubicBezTo>
                    <a:cubicBezTo>
                      <a:pt x="12" y="5"/>
                      <a:pt x="12" y="5"/>
                      <a:pt x="11" y="5"/>
                    </a:cubicBezTo>
                    <a:cubicBezTo>
                      <a:pt x="10" y="5"/>
                      <a:pt x="10" y="5"/>
                      <a:pt x="9" y="4"/>
                    </a:cubicBezTo>
                    <a:cubicBezTo>
                      <a:pt x="9" y="4"/>
                      <a:pt x="9" y="3"/>
                      <a:pt x="9" y="3"/>
                    </a:cubicBezTo>
                    <a:close/>
                    <a:moveTo>
                      <a:pt x="8" y="15"/>
                    </a:moveTo>
                    <a:cubicBezTo>
                      <a:pt x="8" y="14"/>
                      <a:pt x="8" y="14"/>
                      <a:pt x="9" y="13"/>
                    </a:cubicBezTo>
                    <a:cubicBezTo>
                      <a:pt x="9" y="13"/>
                      <a:pt x="10" y="13"/>
                      <a:pt x="10" y="13"/>
                    </a:cubicBezTo>
                    <a:cubicBezTo>
                      <a:pt x="11" y="13"/>
                      <a:pt x="12" y="13"/>
                      <a:pt x="12" y="13"/>
                    </a:cubicBezTo>
                    <a:cubicBezTo>
                      <a:pt x="13" y="14"/>
                      <a:pt x="13" y="14"/>
                      <a:pt x="13" y="15"/>
                    </a:cubicBezTo>
                    <a:cubicBezTo>
                      <a:pt x="13" y="16"/>
                      <a:pt x="12" y="16"/>
                      <a:pt x="12" y="17"/>
                    </a:cubicBezTo>
                    <a:cubicBezTo>
                      <a:pt x="11" y="17"/>
                      <a:pt x="11" y="17"/>
                      <a:pt x="10" y="17"/>
                    </a:cubicBezTo>
                    <a:cubicBezTo>
                      <a:pt x="9" y="17"/>
                      <a:pt x="9" y="17"/>
                      <a:pt x="8" y="17"/>
                    </a:cubicBezTo>
                    <a:cubicBezTo>
                      <a:pt x="8" y="16"/>
                      <a:pt x="8" y="16"/>
                      <a:pt x="8" y="15"/>
                    </a:cubicBezTo>
                    <a:close/>
                    <a:moveTo>
                      <a:pt x="15" y="3"/>
                    </a:moveTo>
                    <a:cubicBezTo>
                      <a:pt x="15" y="2"/>
                      <a:pt x="15" y="1"/>
                      <a:pt x="16" y="1"/>
                    </a:cubicBezTo>
                    <a:cubicBezTo>
                      <a:pt x="16" y="0"/>
                      <a:pt x="17" y="0"/>
                      <a:pt x="17" y="0"/>
                    </a:cubicBezTo>
                    <a:cubicBezTo>
                      <a:pt x="18" y="0"/>
                      <a:pt x="19" y="0"/>
                      <a:pt x="19" y="1"/>
                    </a:cubicBezTo>
                    <a:cubicBezTo>
                      <a:pt x="20" y="1"/>
                      <a:pt x="20" y="2"/>
                      <a:pt x="20" y="3"/>
                    </a:cubicBezTo>
                    <a:cubicBezTo>
                      <a:pt x="20" y="3"/>
                      <a:pt x="20" y="4"/>
                      <a:pt x="19" y="4"/>
                    </a:cubicBezTo>
                    <a:cubicBezTo>
                      <a:pt x="19" y="5"/>
                      <a:pt x="18" y="5"/>
                      <a:pt x="17" y="5"/>
                    </a:cubicBezTo>
                    <a:cubicBezTo>
                      <a:pt x="17" y="5"/>
                      <a:pt x="16" y="5"/>
                      <a:pt x="16" y="4"/>
                    </a:cubicBezTo>
                    <a:cubicBezTo>
                      <a:pt x="15" y="4"/>
                      <a:pt x="15" y="3"/>
                      <a:pt x="15" y="3"/>
                    </a:cubicBezTo>
                    <a:close/>
                    <a:moveTo>
                      <a:pt x="14" y="15"/>
                    </a:moveTo>
                    <a:cubicBezTo>
                      <a:pt x="14" y="14"/>
                      <a:pt x="14" y="14"/>
                      <a:pt x="15" y="13"/>
                    </a:cubicBezTo>
                    <a:cubicBezTo>
                      <a:pt x="15" y="13"/>
                      <a:pt x="16" y="13"/>
                      <a:pt x="17" y="13"/>
                    </a:cubicBezTo>
                    <a:cubicBezTo>
                      <a:pt x="17" y="13"/>
                      <a:pt x="18" y="13"/>
                      <a:pt x="18" y="13"/>
                    </a:cubicBezTo>
                    <a:cubicBezTo>
                      <a:pt x="19" y="14"/>
                      <a:pt x="19" y="14"/>
                      <a:pt x="19" y="15"/>
                    </a:cubicBezTo>
                    <a:cubicBezTo>
                      <a:pt x="19" y="16"/>
                      <a:pt x="18" y="16"/>
                      <a:pt x="18" y="17"/>
                    </a:cubicBezTo>
                    <a:cubicBezTo>
                      <a:pt x="17" y="17"/>
                      <a:pt x="17" y="17"/>
                      <a:pt x="16" y="17"/>
                    </a:cubicBezTo>
                    <a:cubicBezTo>
                      <a:pt x="15" y="17"/>
                      <a:pt x="15" y="17"/>
                      <a:pt x="14" y="17"/>
                    </a:cubicBezTo>
                    <a:cubicBezTo>
                      <a:pt x="14" y="16"/>
                      <a:pt x="14" y="16"/>
                      <a:pt x="14" y="15"/>
                    </a:cubicBezTo>
                    <a:close/>
                    <a:moveTo>
                      <a:pt x="21" y="9"/>
                    </a:moveTo>
                    <a:cubicBezTo>
                      <a:pt x="21" y="8"/>
                      <a:pt x="21" y="8"/>
                      <a:pt x="22" y="7"/>
                    </a:cubicBezTo>
                    <a:cubicBezTo>
                      <a:pt x="22" y="7"/>
                      <a:pt x="23" y="6"/>
                      <a:pt x="23" y="6"/>
                    </a:cubicBezTo>
                    <a:cubicBezTo>
                      <a:pt x="24" y="6"/>
                      <a:pt x="25" y="7"/>
                      <a:pt x="25" y="7"/>
                    </a:cubicBezTo>
                    <a:cubicBezTo>
                      <a:pt x="26" y="8"/>
                      <a:pt x="26" y="8"/>
                      <a:pt x="26" y="9"/>
                    </a:cubicBezTo>
                    <a:cubicBezTo>
                      <a:pt x="26" y="9"/>
                      <a:pt x="25" y="10"/>
                      <a:pt x="25" y="11"/>
                    </a:cubicBezTo>
                    <a:cubicBezTo>
                      <a:pt x="24" y="11"/>
                      <a:pt x="24" y="11"/>
                      <a:pt x="23" y="11"/>
                    </a:cubicBezTo>
                    <a:cubicBezTo>
                      <a:pt x="22" y="11"/>
                      <a:pt x="22" y="11"/>
                      <a:pt x="21" y="11"/>
                    </a:cubicBezTo>
                    <a:cubicBezTo>
                      <a:pt x="21" y="10"/>
                      <a:pt x="21" y="9"/>
                      <a:pt x="21" y="9"/>
                    </a:cubicBezTo>
                    <a:close/>
                    <a:moveTo>
                      <a:pt x="20" y="15"/>
                    </a:moveTo>
                    <a:cubicBezTo>
                      <a:pt x="20" y="14"/>
                      <a:pt x="21" y="14"/>
                      <a:pt x="21" y="13"/>
                    </a:cubicBezTo>
                    <a:cubicBezTo>
                      <a:pt x="22" y="13"/>
                      <a:pt x="22" y="13"/>
                      <a:pt x="23" y="13"/>
                    </a:cubicBezTo>
                    <a:cubicBezTo>
                      <a:pt x="24" y="13"/>
                      <a:pt x="24" y="13"/>
                      <a:pt x="25" y="13"/>
                    </a:cubicBezTo>
                    <a:cubicBezTo>
                      <a:pt x="25" y="14"/>
                      <a:pt x="25" y="14"/>
                      <a:pt x="25" y="15"/>
                    </a:cubicBezTo>
                    <a:cubicBezTo>
                      <a:pt x="25" y="16"/>
                      <a:pt x="25" y="16"/>
                      <a:pt x="24" y="17"/>
                    </a:cubicBezTo>
                    <a:cubicBezTo>
                      <a:pt x="24" y="17"/>
                      <a:pt x="23" y="17"/>
                      <a:pt x="22" y="17"/>
                    </a:cubicBezTo>
                    <a:cubicBezTo>
                      <a:pt x="22" y="17"/>
                      <a:pt x="21" y="17"/>
                      <a:pt x="21" y="17"/>
                    </a:cubicBezTo>
                    <a:cubicBezTo>
                      <a:pt x="20" y="16"/>
                      <a:pt x="20" y="16"/>
                      <a:pt x="20" y="15"/>
                    </a:cubicBezTo>
                    <a:close/>
                    <a:moveTo>
                      <a:pt x="19" y="21"/>
                    </a:moveTo>
                    <a:cubicBezTo>
                      <a:pt x="20" y="21"/>
                      <a:pt x="20" y="20"/>
                      <a:pt x="20" y="20"/>
                    </a:cubicBezTo>
                    <a:cubicBezTo>
                      <a:pt x="21" y="19"/>
                      <a:pt x="21" y="19"/>
                      <a:pt x="22" y="19"/>
                    </a:cubicBezTo>
                    <a:cubicBezTo>
                      <a:pt x="23" y="19"/>
                      <a:pt x="23" y="19"/>
                      <a:pt x="24" y="20"/>
                    </a:cubicBezTo>
                    <a:cubicBezTo>
                      <a:pt x="24" y="20"/>
                      <a:pt x="24" y="21"/>
                      <a:pt x="24" y="21"/>
                    </a:cubicBezTo>
                    <a:cubicBezTo>
                      <a:pt x="24" y="22"/>
                      <a:pt x="24" y="23"/>
                      <a:pt x="24" y="23"/>
                    </a:cubicBezTo>
                    <a:cubicBezTo>
                      <a:pt x="23" y="23"/>
                      <a:pt x="22" y="24"/>
                      <a:pt x="22" y="24"/>
                    </a:cubicBezTo>
                    <a:cubicBezTo>
                      <a:pt x="21" y="24"/>
                      <a:pt x="20" y="23"/>
                      <a:pt x="20" y="23"/>
                    </a:cubicBezTo>
                    <a:cubicBezTo>
                      <a:pt x="20" y="23"/>
                      <a:pt x="19" y="22"/>
                      <a:pt x="19" y="21"/>
                    </a:cubicBezTo>
                    <a:close/>
                    <a:moveTo>
                      <a:pt x="19" y="27"/>
                    </a:moveTo>
                    <a:cubicBezTo>
                      <a:pt x="19" y="27"/>
                      <a:pt x="19" y="26"/>
                      <a:pt x="20" y="26"/>
                    </a:cubicBezTo>
                    <a:cubicBezTo>
                      <a:pt x="20" y="25"/>
                      <a:pt x="21" y="25"/>
                      <a:pt x="22" y="25"/>
                    </a:cubicBezTo>
                    <a:cubicBezTo>
                      <a:pt x="22" y="25"/>
                      <a:pt x="23" y="25"/>
                      <a:pt x="23" y="26"/>
                    </a:cubicBezTo>
                    <a:cubicBezTo>
                      <a:pt x="24" y="26"/>
                      <a:pt x="24" y="27"/>
                      <a:pt x="24" y="27"/>
                    </a:cubicBezTo>
                    <a:cubicBezTo>
                      <a:pt x="24" y="28"/>
                      <a:pt x="24" y="29"/>
                      <a:pt x="23" y="29"/>
                    </a:cubicBezTo>
                    <a:cubicBezTo>
                      <a:pt x="23" y="30"/>
                      <a:pt x="22" y="30"/>
                      <a:pt x="21" y="30"/>
                    </a:cubicBezTo>
                    <a:cubicBezTo>
                      <a:pt x="21" y="30"/>
                      <a:pt x="20" y="30"/>
                      <a:pt x="20" y="29"/>
                    </a:cubicBezTo>
                    <a:cubicBezTo>
                      <a:pt x="19" y="29"/>
                      <a:pt x="19" y="28"/>
                      <a:pt x="19"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64" name="Freeform 398"/>
              <p:cNvSpPr>
                <a:spLocks noEditPoints="1"/>
              </p:cNvSpPr>
              <p:nvPr/>
            </p:nvSpPr>
            <p:spPr bwMode="auto">
              <a:xfrm>
                <a:off x="6369" y="1833"/>
                <a:ext cx="42" cy="42"/>
              </a:xfrm>
              <a:custGeom>
                <a:avLst/>
                <a:gdLst>
                  <a:gd name="T0" fmla="*/ 1 w 30"/>
                  <a:gd name="T1" fmla="*/ 1 h 30"/>
                  <a:gd name="T2" fmla="*/ 5 w 30"/>
                  <a:gd name="T3" fmla="*/ 1 h 30"/>
                  <a:gd name="T4" fmla="*/ 4 w 30"/>
                  <a:gd name="T5" fmla="*/ 4 h 30"/>
                  <a:gd name="T6" fmla="*/ 1 w 30"/>
                  <a:gd name="T7" fmla="*/ 4 h 30"/>
                  <a:gd name="T8" fmla="*/ 7 w 30"/>
                  <a:gd name="T9" fmla="*/ 3 h 30"/>
                  <a:gd name="T10" fmla="*/ 9 w 30"/>
                  <a:gd name="T11" fmla="*/ 0 h 30"/>
                  <a:gd name="T12" fmla="*/ 12 w 30"/>
                  <a:gd name="T13" fmla="*/ 3 h 30"/>
                  <a:gd name="T14" fmla="*/ 9 w 30"/>
                  <a:gd name="T15" fmla="*/ 5 h 30"/>
                  <a:gd name="T16" fmla="*/ 7 w 30"/>
                  <a:gd name="T17" fmla="*/ 3 h 30"/>
                  <a:gd name="T18" fmla="*/ 14 w 30"/>
                  <a:gd name="T19" fmla="*/ 1 h 30"/>
                  <a:gd name="T20" fmla="*/ 17 w 30"/>
                  <a:gd name="T21" fmla="*/ 1 h 30"/>
                  <a:gd name="T22" fmla="*/ 17 w 30"/>
                  <a:gd name="T23" fmla="*/ 4 h 30"/>
                  <a:gd name="T24" fmla="*/ 13 w 30"/>
                  <a:gd name="T25" fmla="*/ 4 h 30"/>
                  <a:gd name="T26" fmla="*/ 12 w 30"/>
                  <a:gd name="T27" fmla="*/ 9 h 30"/>
                  <a:gd name="T28" fmla="*/ 15 w 30"/>
                  <a:gd name="T29" fmla="*/ 6 h 30"/>
                  <a:gd name="T30" fmla="*/ 17 w 30"/>
                  <a:gd name="T31" fmla="*/ 9 h 30"/>
                  <a:gd name="T32" fmla="*/ 15 w 30"/>
                  <a:gd name="T33" fmla="*/ 11 h 30"/>
                  <a:gd name="T34" fmla="*/ 12 w 30"/>
                  <a:gd name="T35" fmla="*/ 9 h 30"/>
                  <a:gd name="T36" fmla="*/ 13 w 30"/>
                  <a:gd name="T37" fmla="*/ 13 h 30"/>
                  <a:gd name="T38" fmla="*/ 16 w 30"/>
                  <a:gd name="T39" fmla="*/ 13 h 30"/>
                  <a:gd name="T40" fmla="*/ 16 w 30"/>
                  <a:gd name="T41" fmla="*/ 17 h 30"/>
                  <a:gd name="T42" fmla="*/ 12 w 30"/>
                  <a:gd name="T43" fmla="*/ 17 h 30"/>
                  <a:gd name="T44" fmla="*/ 11 w 30"/>
                  <a:gd name="T45" fmla="*/ 21 h 30"/>
                  <a:gd name="T46" fmla="*/ 14 w 30"/>
                  <a:gd name="T47" fmla="*/ 19 h 30"/>
                  <a:gd name="T48" fmla="*/ 16 w 30"/>
                  <a:gd name="T49" fmla="*/ 21 h 30"/>
                  <a:gd name="T50" fmla="*/ 13 w 30"/>
                  <a:gd name="T51" fmla="*/ 24 h 30"/>
                  <a:gd name="T52" fmla="*/ 11 w 30"/>
                  <a:gd name="T53" fmla="*/ 21 h 30"/>
                  <a:gd name="T54" fmla="*/ 12 w 30"/>
                  <a:gd name="T55" fmla="*/ 26 h 30"/>
                  <a:gd name="T56" fmla="*/ 15 w 30"/>
                  <a:gd name="T57" fmla="*/ 26 h 30"/>
                  <a:gd name="T58" fmla="*/ 15 w 30"/>
                  <a:gd name="T59" fmla="*/ 29 h 30"/>
                  <a:gd name="T60" fmla="*/ 11 w 30"/>
                  <a:gd name="T61" fmla="*/ 29 h 30"/>
                  <a:gd name="T62" fmla="*/ 19 w 30"/>
                  <a:gd name="T63" fmla="*/ 3 h 30"/>
                  <a:gd name="T64" fmla="*/ 22 w 30"/>
                  <a:gd name="T65" fmla="*/ 0 h 30"/>
                  <a:gd name="T66" fmla="*/ 24 w 30"/>
                  <a:gd name="T67" fmla="*/ 3 h 30"/>
                  <a:gd name="T68" fmla="*/ 21 w 30"/>
                  <a:gd name="T69" fmla="*/ 5 h 30"/>
                  <a:gd name="T70" fmla="*/ 19 w 30"/>
                  <a:gd name="T71" fmla="*/ 3 h 30"/>
                  <a:gd name="T72" fmla="*/ 26 w 30"/>
                  <a:gd name="T73" fmla="*/ 1 h 30"/>
                  <a:gd name="T74" fmla="*/ 30 w 30"/>
                  <a:gd name="T75" fmla="*/ 1 h 30"/>
                  <a:gd name="T76" fmla="*/ 29 w 30"/>
                  <a:gd name="T77" fmla="*/ 4 h 30"/>
                  <a:gd name="T78" fmla="*/ 26 w 30"/>
                  <a:gd name="T7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 h="30">
                    <a:moveTo>
                      <a:pt x="0" y="3"/>
                    </a:moveTo>
                    <a:cubicBezTo>
                      <a:pt x="0" y="2"/>
                      <a:pt x="1" y="1"/>
                      <a:pt x="1" y="1"/>
                    </a:cubicBezTo>
                    <a:cubicBezTo>
                      <a:pt x="2" y="0"/>
                      <a:pt x="2" y="0"/>
                      <a:pt x="3" y="0"/>
                    </a:cubicBezTo>
                    <a:cubicBezTo>
                      <a:pt x="4" y="0"/>
                      <a:pt x="4" y="0"/>
                      <a:pt x="5" y="1"/>
                    </a:cubicBezTo>
                    <a:cubicBezTo>
                      <a:pt x="5" y="1"/>
                      <a:pt x="5" y="2"/>
                      <a:pt x="5" y="3"/>
                    </a:cubicBezTo>
                    <a:cubicBezTo>
                      <a:pt x="5" y="3"/>
                      <a:pt x="5" y="4"/>
                      <a:pt x="4" y="4"/>
                    </a:cubicBezTo>
                    <a:cubicBezTo>
                      <a:pt x="4" y="5"/>
                      <a:pt x="3" y="5"/>
                      <a:pt x="3" y="5"/>
                    </a:cubicBezTo>
                    <a:cubicBezTo>
                      <a:pt x="2" y="5"/>
                      <a:pt x="1" y="5"/>
                      <a:pt x="1" y="4"/>
                    </a:cubicBezTo>
                    <a:cubicBezTo>
                      <a:pt x="1" y="4"/>
                      <a:pt x="0" y="3"/>
                      <a:pt x="0" y="3"/>
                    </a:cubicBezTo>
                    <a:close/>
                    <a:moveTo>
                      <a:pt x="7" y="3"/>
                    </a:moveTo>
                    <a:cubicBezTo>
                      <a:pt x="7" y="2"/>
                      <a:pt x="7" y="1"/>
                      <a:pt x="7" y="1"/>
                    </a:cubicBezTo>
                    <a:cubicBezTo>
                      <a:pt x="8" y="0"/>
                      <a:pt x="8" y="0"/>
                      <a:pt x="9" y="0"/>
                    </a:cubicBezTo>
                    <a:cubicBezTo>
                      <a:pt x="10" y="0"/>
                      <a:pt x="10" y="0"/>
                      <a:pt x="11" y="1"/>
                    </a:cubicBezTo>
                    <a:cubicBezTo>
                      <a:pt x="11" y="1"/>
                      <a:pt x="12" y="2"/>
                      <a:pt x="12" y="3"/>
                    </a:cubicBezTo>
                    <a:cubicBezTo>
                      <a:pt x="11" y="3"/>
                      <a:pt x="11" y="4"/>
                      <a:pt x="11" y="4"/>
                    </a:cubicBezTo>
                    <a:cubicBezTo>
                      <a:pt x="10" y="5"/>
                      <a:pt x="10" y="5"/>
                      <a:pt x="9" y="5"/>
                    </a:cubicBezTo>
                    <a:cubicBezTo>
                      <a:pt x="8" y="5"/>
                      <a:pt x="8" y="5"/>
                      <a:pt x="7" y="4"/>
                    </a:cubicBezTo>
                    <a:cubicBezTo>
                      <a:pt x="7" y="4"/>
                      <a:pt x="7" y="3"/>
                      <a:pt x="7" y="3"/>
                    </a:cubicBezTo>
                    <a:close/>
                    <a:moveTo>
                      <a:pt x="13" y="3"/>
                    </a:moveTo>
                    <a:cubicBezTo>
                      <a:pt x="13" y="2"/>
                      <a:pt x="13" y="1"/>
                      <a:pt x="14" y="1"/>
                    </a:cubicBezTo>
                    <a:cubicBezTo>
                      <a:pt x="14" y="0"/>
                      <a:pt x="15" y="0"/>
                      <a:pt x="15" y="0"/>
                    </a:cubicBezTo>
                    <a:cubicBezTo>
                      <a:pt x="16" y="0"/>
                      <a:pt x="17" y="0"/>
                      <a:pt x="17" y="1"/>
                    </a:cubicBezTo>
                    <a:cubicBezTo>
                      <a:pt x="18" y="1"/>
                      <a:pt x="18" y="2"/>
                      <a:pt x="18" y="3"/>
                    </a:cubicBezTo>
                    <a:cubicBezTo>
                      <a:pt x="18" y="3"/>
                      <a:pt x="17" y="4"/>
                      <a:pt x="17" y="4"/>
                    </a:cubicBezTo>
                    <a:cubicBezTo>
                      <a:pt x="16" y="5"/>
                      <a:pt x="16" y="5"/>
                      <a:pt x="15" y="5"/>
                    </a:cubicBezTo>
                    <a:cubicBezTo>
                      <a:pt x="14" y="5"/>
                      <a:pt x="14" y="5"/>
                      <a:pt x="13" y="4"/>
                    </a:cubicBezTo>
                    <a:cubicBezTo>
                      <a:pt x="13" y="4"/>
                      <a:pt x="13" y="3"/>
                      <a:pt x="13" y="3"/>
                    </a:cubicBezTo>
                    <a:close/>
                    <a:moveTo>
                      <a:pt x="12" y="9"/>
                    </a:moveTo>
                    <a:cubicBezTo>
                      <a:pt x="12" y="8"/>
                      <a:pt x="13" y="8"/>
                      <a:pt x="13" y="7"/>
                    </a:cubicBezTo>
                    <a:cubicBezTo>
                      <a:pt x="14" y="7"/>
                      <a:pt x="14" y="6"/>
                      <a:pt x="15" y="6"/>
                    </a:cubicBezTo>
                    <a:cubicBezTo>
                      <a:pt x="16" y="6"/>
                      <a:pt x="16" y="7"/>
                      <a:pt x="17" y="7"/>
                    </a:cubicBezTo>
                    <a:cubicBezTo>
                      <a:pt x="17" y="8"/>
                      <a:pt x="17" y="8"/>
                      <a:pt x="17" y="9"/>
                    </a:cubicBezTo>
                    <a:cubicBezTo>
                      <a:pt x="17" y="9"/>
                      <a:pt x="17" y="10"/>
                      <a:pt x="16" y="11"/>
                    </a:cubicBezTo>
                    <a:cubicBezTo>
                      <a:pt x="16" y="11"/>
                      <a:pt x="15" y="11"/>
                      <a:pt x="15" y="11"/>
                    </a:cubicBezTo>
                    <a:cubicBezTo>
                      <a:pt x="14" y="11"/>
                      <a:pt x="13" y="11"/>
                      <a:pt x="13" y="11"/>
                    </a:cubicBezTo>
                    <a:cubicBezTo>
                      <a:pt x="13" y="10"/>
                      <a:pt x="12" y="9"/>
                      <a:pt x="12" y="9"/>
                    </a:cubicBezTo>
                    <a:close/>
                    <a:moveTo>
                      <a:pt x="12" y="15"/>
                    </a:moveTo>
                    <a:cubicBezTo>
                      <a:pt x="12" y="14"/>
                      <a:pt x="12" y="14"/>
                      <a:pt x="13" y="13"/>
                    </a:cubicBezTo>
                    <a:cubicBezTo>
                      <a:pt x="13" y="13"/>
                      <a:pt x="14" y="13"/>
                      <a:pt x="14" y="13"/>
                    </a:cubicBezTo>
                    <a:cubicBezTo>
                      <a:pt x="15" y="13"/>
                      <a:pt x="16" y="13"/>
                      <a:pt x="16" y="13"/>
                    </a:cubicBezTo>
                    <a:cubicBezTo>
                      <a:pt x="17" y="14"/>
                      <a:pt x="17" y="14"/>
                      <a:pt x="17" y="15"/>
                    </a:cubicBezTo>
                    <a:cubicBezTo>
                      <a:pt x="17" y="16"/>
                      <a:pt x="16" y="16"/>
                      <a:pt x="16" y="17"/>
                    </a:cubicBezTo>
                    <a:cubicBezTo>
                      <a:pt x="15" y="17"/>
                      <a:pt x="15" y="17"/>
                      <a:pt x="14" y="17"/>
                    </a:cubicBezTo>
                    <a:cubicBezTo>
                      <a:pt x="13" y="17"/>
                      <a:pt x="13" y="17"/>
                      <a:pt x="12" y="17"/>
                    </a:cubicBezTo>
                    <a:cubicBezTo>
                      <a:pt x="12" y="16"/>
                      <a:pt x="12" y="16"/>
                      <a:pt x="12" y="15"/>
                    </a:cubicBezTo>
                    <a:close/>
                    <a:moveTo>
                      <a:pt x="11" y="21"/>
                    </a:moveTo>
                    <a:cubicBezTo>
                      <a:pt x="11" y="21"/>
                      <a:pt x="11" y="20"/>
                      <a:pt x="12" y="20"/>
                    </a:cubicBezTo>
                    <a:cubicBezTo>
                      <a:pt x="13" y="19"/>
                      <a:pt x="13" y="19"/>
                      <a:pt x="14" y="19"/>
                    </a:cubicBezTo>
                    <a:cubicBezTo>
                      <a:pt x="14" y="19"/>
                      <a:pt x="15" y="19"/>
                      <a:pt x="15" y="20"/>
                    </a:cubicBezTo>
                    <a:cubicBezTo>
                      <a:pt x="16" y="20"/>
                      <a:pt x="16" y="21"/>
                      <a:pt x="16" y="21"/>
                    </a:cubicBezTo>
                    <a:cubicBezTo>
                      <a:pt x="16" y="22"/>
                      <a:pt x="16" y="23"/>
                      <a:pt x="15" y="23"/>
                    </a:cubicBezTo>
                    <a:cubicBezTo>
                      <a:pt x="15" y="23"/>
                      <a:pt x="14" y="24"/>
                      <a:pt x="13" y="24"/>
                    </a:cubicBezTo>
                    <a:cubicBezTo>
                      <a:pt x="13" y="24"/>
                      <a:pt x="12" y="23"/>
                      <a:pt x="12" y="23"/>
                    </a:cubicBezTo>
                    <a:cubicBezTo>
                      <a:pt x="11" y="23"/>
                      <a:pt x="11" y="22"/>
                      <a:pt x="11" y="21"/>
                    </a:cubicBezTo>
                    <a:close/>
                    <a:moveTo>
                      <a:pt x="11" y="27"/>
                    </a:moveTo>
                    <a:cubicBezTo>
                      <a:pt x="11" y="27"/>
                      <a:pt x="11" y="26"/>
                      <a:pt x="12" y="26"/>
                    </a:cubicBezTo>
                    <a:cubicBezTo>
                      <a:pt x="12" y="25"/>
                      <a:pt x="13" y="25"/>
                      <a:pt x="13" y="25"/>
                    </a:cubicBezTo>
                    <a:cubicBezTo>
                      <a:pt x="14" y="25"/>
                      <a:pt x="15" y="25"/>
                      <a:pt x="15" y="26"/>
                    </a:cubicBezTo>
                    <a:cubicBezTo>
                      <a:pt x="15" y="26"/>
                      <a:pt x="16" y="27"/>
                      <a:pt x="16" y="27"/>
                    </a:cubicBezTo>
                    <a:cubicBezTo>
                      <a:pt x="16" y="28"/>
                      <a:pt x="15" y="29"/>
                      <a:pt x="15" y="29"/>
                    </a:cubicBezTo>
                    <a:cubicBezTo>
                      <a:pt x="14" y="30"/>
                      <a:pt x="14" y="30"/>
                      <a:pt x="13" y="30"/>
                    </a:cubicBezTo>
                    <a:cubicBezTo>
                      <a:pt x="12" y="30"/>
                      <a:pt x="12" y="30"/>
                      <a:pt x="11" y="29"/>
                    </a:cubicBezTo>
                    <a:cubicBezTo>
                      <a:pt x="11" y="29"/>
                      <a:pt x="11" y="28"/>
                      <a:pt x="11" y="27"/>
                    </a:cubicBezTo>
                    <a:close/>
                    <a:moveTo>
                      <a:pt x="19" y="3"/>
                    </a:moveTo>
                    <a:cubicBezTo>
                      <a:pt x="19" y="2"/>
                      <a:pt x="19" y="1"/>
                      <a:pt x="20" y="1"/>
                    </a:cubicBezTo>
                    <a:cubicBezTo>
                      <a:pt x="20" y="0"/>
                      <a:pt x="21" y="0"/>
                      <a:pt x="22" y="0"/>
                    </a:cubicBezTo>
                    <a:cubicBezTo>
                      <a:pt x="22" y="0"/>
                      <a:pt x="23" y="0"/>
                      <a:pt x="23" y="1"/>
                    </a:cubicBezTo>
                    <a:cubicBezTo>
                      <a:pt x="24" y="1"/>
                      <a:pt x="24" y="2"/>
                      <a:pt x="24" y="3"/>
                    </a:cubicBezTo>
                    <a:cubicBezTo>
                      <a:pt x="24" y="3"/>
                      <a:pt x="24" y="4"/>
                      <a:pt x="23" y="4"/>
                    </a:cubicBezTo>
                    <a:cubicBezTo>
                      <a:pt x="23" y="5"/>
                      <a:pt x="22" y="5"/>
                      <a:pt x="21" y="5"/>
                    </a:cubicBezTo>
                    <a:cubicBezTo>
                      <a:pt x="21" y="5"/>
                      <a:pt x="20" y="5"/>
                      <a:pt x="20" y="4"/>
                    </a:cubicBezTo>
                    <a:cubicBezTo>
                      <a:pt x="19" y="4"/>
                      <a:pt x="19" y="3"/>
                      <a:pt x="19" y="3"/>
                    </a:cubicBezTo>
                    <a:close/>
                    <a:moveTo>
                      <a:pt x="25" y="3"/>
                    </a:moveTo>
                    <a:cubicBezTo>
                      <a:pt x="25" y="2"/>
                      <a:pt x="26" y="1"/>
                      <a:pt x="26" y="1"/>
                    </a:cubicBezTo>
                    <a:cubicBezTo>
                      <a:pt x="27" y="0"/>
                      <a:pt x="27" y="0"/>
                      <a:pt x="28" y="0"/>
                    </a:cubicBezTo>
                    <a:cubicBezTo>
                      <a:pt x="28" y="0"/>
                      <a:pt x="29" y="0"/>
                      <a:pt x="30" y="1"/>
                    </a:cubicBezTo>
                    <a:cubicBezTo>
                      <a:pt x="30" y="1"/>
                      <a:pt x="30" y="2"/>
                      <a:pt x="30" y="3"/>
                    </a:cubicBezTo>
                    <a:cubicBezTo>
                      <a:pt x="30" y="3"/>
                      <a:pt x="30" y="4"/>
                      <a:pt x="29" y="4"/>
                    </a:cubicBezTo>
                    <a:cubicBezTo>
                      <a:pt x="29" y="5"/>
                      <a:pt x="28" y="5"/>
                      <a:pt x="28" y="5"/>
                    </a:cubicBezTo>
                    <a:cubicBezTo>
                      <a:pt x="27" y="5"/>
                      <a:pt x="26" y="5"/>
                      <a:pt x="26" y="4"/>
                    </a:cubicBezTo>
                    <a:cubicBezTo>
                      <a:pt x="25" y="4"/>
                      <a:pt x="25" y="3"/>
                      <a:pt x="25" y="3"/>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65" name="Freeform 399"/>
              <p:cNvSpPr>
                <a:spLocks noEditPoints="1"/>
              </p:cNvSpPr>
              <p:nvPr/>
            </p:nvSpPr>
            <p:spPr bwMode="auto">
              <a:xfrm>
                <a:off x="6414" y="1833"/>
                <a:ext cx="28" cy="42"/>
              </a:xfrm>
              <a:custGeom>
                <a:avLst/>
                <a:gdLst>
                  <a:gd name="T0" fmla="*/ 3 w 20"/>
                  <a:gd name="T1" fmla="*/ 1 h 30"/>
                  <a:gd name="T2" fmla="*/ 7 w 20"/>
                  <a:gd name="T3" fmla="*/ 1 h 30"/>
                  <a:gd name="T4" fmla="*/ 7 w 20"/>
                  <a:gd name="T5" fmla="*/ 4 h 30"/>
                  <a:gd name="T6" fmla="*/ 3 w 20"/>
                  <a:gd name="T7" fmla="*/ 4 h 30"/>
                  <a:gd name="T8" fmla="*/ 2 w 20"/>
                  <a:gd name="T9" fmla="*/ 3 h 30"/>
                  <a:gd name="T10" fmla="*/ 5 w 20"/>
                  <a:gd name="T11" fmla="*/ 0 h 30"/>
                  <a:gd name="T12" fmla="*/ 7 w 20"/>
                  <a:gd name="T13" fmla="*/ 3 h 30"/>
                  <a:gd name="T14" fmla="*/ 5 w 20"/>
                  <a:gd name="T15" fmla="*/ 5 h 30"/>
                  <a:gd name="T16" fmla="*/ 2 w 20"/>
                  <a:gd name="T17" fmla="*/ 3 h 30"/>
                  <a:gd name="T18" fmla="*/ 1 w 20"/>
                  <a:gd name="T19" fmla="*/ 26 h 30"/>
                  <a:gd name="T20" fmla="*/ 5 w 20"/>
                  <a:gd name="T21" fmla="*/ 26 h 30"/>
                  <a:gd name="T22" fmla="*/ 4 w 20"/>
                  <a:gd name="T23" fmla="*/ 29 h 30"/>
                  <a:gd name="T24" fmla="*/ 1 w 20"/>
                  <a:gd name="T25" fmla="*/ 29 h 30"/>
                  <a:gd name="T26" fmla="*/ 0 w 20"/>
                  <a:gd name="T27" fmla="*/ 27 h 30"/>
                  <a:gd name="T28" fmla="*/ 3 w 20"/>
                  <a:gd name="T29" fmla="*/ 25 h 30"/>
                  <a:gd name="T30" fmla="*/ 5 w 20"/>
                  <a:gd name="T31" fmla="*/ 27 h 30"/>
                  <a:gd name="T32" fmla="*/ 3 w 20"/>
                  <a:gd name="T33" fmla="*/ 30 h 30"/>
                  <a:gd name="T34" fmla="*/ 0 w 20"/>
                  <a:gd name="T35" fmla="*/ 27 h 30"/>
                  <a:gd name="T36" fmla="*/ 9 w 20"/>
                  <a:gd name="T37" fmla="*/ 1 h 30"/>
                  <a:gd name="T38" fmla="*/ 13 w 20"/>
                  <a:gd name="T39" fmla="*/ 1 h 30"/>
                  <a:gd name="T40" fmla="*/ 13 w 20"/>
                  <a:gd name="T41" fmla="*/ 4 h 30"/>
                  <a:gd name="T42" fmla="*/ 9 w 20"/>
                  <a:gd name="T43" fmla="*/ 4 h 30"/>
                  <a:gd name="T44" fmla="*/ 8 w 20"/>
                  <a:gd name="T45" fmla="*/ 9 h 30"/>
                  <a:gd name="T46" fmla="*/ 11 w 20"/>
                  <a:gd name="T47" fmla="*/ 6 h 30"/>
                  <a:gd name="T48" fmla="*/ 13 w 20"/>
                  <a:gd name="T49" fmla="*/ 9 h 30"/>
                  <a:gd name="T50" fmla="*/ 10 w 20"/>
                  <a:gd name="T51" fmla="*/ 11 h 30"/>
                  <a:gd name="T52" fmla="*/ 8 w 20"/>
                  <a:gd name="T53" fmla="*/ 9 h 30"/>
                  <a:gd name="T54" fmla="*/ 8 w 20"/>
                  <a:gd name="T55" fmla="*/ 13 h 30"/>
                  <a:gd name="T56" fmla="*/ 12 w 20"/>
                  <a:gd name="T57" fmla="*/ 13 h 30"/>
                  <a:gd name="T58" fmla="*/ 12 w 20"/>
                  <a:gd name="T59" fmla="*/ 17 h 30"/>
                  <a:gd name="T60" fmla="*/ 8 w 20"/>
                  <a:gd name="T61" fmla="*/ 17 h 30"/>
                  <a:gd name="T62" fmla="*/ 7 w 20"/>
                  <a:gd name="T63" fmla="*/ 21 h 30"/>
                  <a:gd name="T64" fmla="*/ 10 w 20"/>
                  <a:gd name="T65" fmla="*/ 19 h 30"/>
                  <a:gd name="T66" fmla="*/ 12 w 20"/>
                  <a:gd name="T67" fmla="*/ 21 h 30"/>
                  <a:gd name="T68" fmla="*/ 9 w 20"/>
                  <a:gd name="T69" fmla="*/ 24 h 30"/>
                  <a:gd name="T70" fmla="*/ 7 w 20"/>
                  <a:gd name="T71" fmla="*/ 21 h 30"/>
                  <a:gd name="T72" fmla="*/ 7 w 20"/>
                  <a:gd name="T73" fmla="*/ 26 h 30"/>
                  <a:gd name="T74" fmla="*/ 11 w 20"/>
                  <a:gd name="T75" fmla="*/ 26 h 30"/>
                  <a:gd name="T76" fmla="*/ 11 w 20"/>
                  <a:gd name="T77" fmla="*/ 29 h 30"/>
                  <a:gd name="T78" fmla="*/ 7 w 20"/>
                  <a:gd name="T79" fmla="*/ 29 h 30"/>
                  <a:gd name="T80" fmla="*/ 15 w 20"/>
                  <a:gd name="T81" fmla="*/ 3 h 30"/>
                  <a:gd name="T82" fmla="*/ 17 w 20"/>
                  <a:gd name="T83" fmla="*/ 0 h 30"/>
                  <a:gd name="T84" fmla="*/ 20 w 20"/>
                  <a:gd name="T85" fmla="*/ 3 h 30"/>
                  <a:gd name="T86" fmla="*/ 17 w 20"/>
                  <a:gd name="T87" fmla="*/ 5 h 30"/>
                  <a:gd name="T88" fmla="*/ 15 w 20"/>
                  <a:gd name="T89" fmla="*/ 3 h 30"/>
                  <a:gd name="T90" fmla="*/ 14 w 20"/>
                  <a:gd name="T91" fmla="*/ 26 h 30"/>
                  <a:gd name="T92" fmla="*/ 17 w 20"/>
                  <a:gd name="T93" fmla="*/ 26 h 30"/>
                  <a:gd name="T94" fmla="*/ 17 w 20"/>
                  <a:gd name="T95" fmla="*/ 29 h 30"/>
                  <a:gd name="T96" fmla="*/ 13 w 20"/>
                  <a:gd name="T97"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 h="30">
                    <a:moveTo>
                      <a:pt x="2" y="3"/>
                    </a:moveTo>
                    <a:cubicBezTo>
                      <a:pt x="2" y="2"/>
                      <a:pt x="3" y="1"/>
                      <a:pt x="3" y="1"/>
                    </a:cubicBezTo>
                    <a:cubicBezTo>
                      <a:pt x="4" y="0"/>
                      <a:pt x="4" y="0"/>
                      <a:pt x="5" y="0"/>
                    </a:cubicBezTo>
                    <a:cubicBezTo>
                      <a:pt x="6" y="0"/>
                      <a:pt x="6" y="0"/>
                      <a:pt x="7" y="1"/>
                    </a:cubicBezTo>
                    <a:cubicBezTo>
                      <a:pt x="7" y="1"/>
                      <a:pt x="7" y="2"/>
                      <a:pt x="7" y="3"/>
                    </a:cubicBezTo>
                    <a:cubicBezTo>
                      <a:pt x="7" y="3"/>
                      <a:pt x="7" y="4"/>
                      <a:pt x="7" y="4"/>
                    </a:cubicBezTo>
                    <a:cubicBezTo>
                      <a:pt x="6" y="5"/>
                      <a:pt x="5" y="5"/>
                      <a:pt x="5" y="5"/>
                    </a:cubicBezTo>
                    <a:cubicBezTo>
                      <a:pt x="4" y="5"/>
                      <a:pt x="4" y="5"/>
                      <a:pt x="3" y="4"/>
                    </a:cubicBezTo>
                    <a:cubicBezTo>
                      <a:pt x="3" y="4"/>
                      <a:pt x="2" y="3"/>
                      <a:pt x="2" y="3"/>
                    </a:cubicBezTo>
                    <a:close/>
                    <a:moveTo>
                      <a:pt x="2" y="3"/>
                    </a:moveTo>
                    <a:cubicBezTo>
                      <a:pt x="2" y="2"/>
                      <a:pt x="3" y="1"/>
                      <a:pt x="3" y="1"/>
                    </a:cubicBezTo>
                    <a:cubicBezTo>
                      <a:pt x="4" y="0"/>
                      <a:pt x="4" y="0"/>
                      <a:pt x="5" y="0"/>
                    </a:cubicBezTo>
                    <a:cubicBezTo>
                      <a:pt x="6" y="0"/>
                      <a:pt x="6" y="0"/>
                      <a:pt x="7" y="1"/>
                    </a:cubicBezTo>
                    <a:cubicBezTo>
                      <a:pt x="7" y="1"/>
                      <a:pt x="7" y="2"/>
                      <a:pt x="7" y="3"/>
                    </a:cubicBezTo>
                    <a:cubicBezTo>
                      <a:pt x="7" y="3"/>
                      <a:pt x="7" y="4"/>
                      <a:pt x="7" y="4"/>
                    </a:cubicBezTo>
                    <a:cubicBezTo>
                      <a:pt x="6" y="5"/>
                      <a:pt x="5" y="5"/>
                      <a:pt x="5" y="5"/>
                    </a:cubicBezTo>
                    <a:cubicBezTo>
                      <a:pt x="4" y="5"/>
                      <a:pt x="4" y="5"/>
                      <a:pt x="3" y="4"/>
                    </a:cubicBezTo>
                    <a:cubicBezTo>
                      <a:pt x="3" y="4"/>
                      <a:pt x="2" y="3"/>
                      <a:pt x="2" y="3"/>
                    </a:cubicBezTo>
                    <a:close/>
                    <a:moveTo>
                      <a:pt x="0" y="27"/>
                    </a:moveTo>
                    <a:cubicBezTo>
                      <a:pt x="0" y="27"/>
                      <a:pt x="1" y="26"/>
                      <a:pt x="1" y="26"/>
                    </a:cubicBezTo>
                    <a:cubicBezTo>
                      <a:pt x="2" y="25"/>
                      <a:pt x="2" y="25"/>
                      <a:pt x="3" y="25"/>
                    </a:cubicBezTo>
                    <a:cubicBezTo>
                      <a:pt x="4" y="25"/>
                      <a:pt x="4" y="25"/>
                      <a:pt x="5" y="26"/>
                    </a:cubicBezTo>
                    <a:cubicBezTo>
                      <a:pt x="5" y="26"/>
                      <a:pt x="5" y="27"/>
                      <a:pt x="5" y="27"/>
                    </a:cubicBezTo>
                    <a:cubicBezTo>
                      <a:pt x="5" y="28"/>
                      <a:pt x="5" y="29"/>
                      <a:pt x="4" y="29"/>
                    </a:cubicBezTo>
                    <a:cubicBezTo>
                      <a:pt x="4" y="30"/>
                      <a:pt x="3" y="30"/>
                      <a:pt x="3" y="30"/>
                    </a:cubicBezTo>
                    <a:cubicBezTo>
                      <a:pt x="2" y="30"/>
                      <a:pt x="1" y="30"/>
                      <a:pt x="1" y="29"/>
                    </a:cubicBezTo>
                    <a:cubicBezTo>
                      <a:pt x="0" y="29"/>
                      <a:pt x="0" y="28"/>
                      <a:pt x="0" y="27"/>
                    </a:cubicBezTo>
                    <a:close/>
                    <a:moveTo>
                      <a:pt x="0" y="27"/>
                    </a:moveTo>
                    <a:cubicBezTo>
                      <a:pt x="0" y="27"/>
                      <a:pt x="1" y="26"/>
                      <a:pt x="1" y="26"/>
                    </a:cubicBezTo>
                    <a:cubicBezTo>
                      <a:pt x="2" y="25"/>
                      <a:pt x="2" y="25"/>
                      <a:pt x="3" y="25"/>
                    </a:cubicBezTo>
                    <a:cubicBezTo>
                      <a:pt x="4" y="25"/>
                      <a:pt x="4" y="25"/>
                      <a:pt x="5" y="26"/>
                    </a:cubicBezTo>
                    <a:cubicBezTo>
                      <a:pt x="5" y="26"/>
                      <a:pt x="5" y="27"/>
                      <a:pt x="5" y="27"/>
                    </a:cubicBezTo>
                    <a:cubicBezTo>
                      <a:pt x="5" y="28"/>
                      <a:pt x="5" y="29"/>
                      <a:pt x="4" y="29"/>
                    </a:cubicBezTo>
                    <a:cubicBezTo>
                      <a:pt x="4" y="30"/>
                      <a:pt x="3" y="30"/>
                      <a:pt x="3" y="30"/>
                    </a:cubicBezTo>
                    <a:cubicBezTo>
                      <a:pt x="2" y="30"/>
                      <a:pt x="1" y="30"/>
                      <a:pt x="1" y="29"/>
                    </a:cubicBezTo>
                    <a:cubicBezTo>
                      <a:pt x="0" y="29"/>
                      <a:pt x="0" y="28"/>
                      <a:pt x="0" y="27"/>
                    </a:cubicBezTo>
                    <a:close/>
                    <a:moveTo>
                      <a:pt x="9" y="3"/>
                    </a:moveTo>
                    <a:cubicBezTo>
                      <a:pt x="9" y="2"/>
                      <a:pt x="9" y="1"/>
                      <a:pt x="9" y="1"/>
                    </a:cubicBezTo>
                    <a:cubicBezTo>
                      <a:pt x="10" y="0"/>
                      <a:pt x="10" y="0"/>
                      <a:pt x="11" y="0"/>
                    </a:cubicBezTo>
                    <a:cubicBezTo>
                      <a:pt x="12" y="0"/>
                      <a:pt x="12" y="0"/>
                      <a:pt x="13" y="1"/>
                    </a:cubicBezTo>
                    <a:cubicBezTo>
                      <a:pt x="13" y="1"/>
                      <a:pt x="14" y="2"/>
                      <a:pt x="14" y="3"/>
                    </a:cubicBezTo>
                    <a:cubicBezTo>
                      <a:pt x="14" y="3"/>
                      <a:pt x="13" y="4"/>
                      <a:pt x="13" y="4"/>
                    </a:cubicBezTo>
                    <a:cubicBezTo>
                      <a:pt x="12" y="5"/>
                      <a:pt x="12" y="5"/>
                      <a:pt x="11" y="5"/>
                    </a:cubicBezTo>
                    <a:cubicBezTo>
                      <a:pt x="10" y="5"/>
                      <a:pt x="10" y="5"/>
                      <a:pt x="9" y="4"/>
                    </a:cubicBezTo>
                    <a:cubicBezTo>
                      <a:pt x="9" y="4"/>
                      <a:pt x="9" y="3"/>
                      <a:pt x="9" y="3"/>
                    </a:cubicBezTo>
                    <a:close/>
                    <a:moveTo>
                      <a:pt x="8" y="9"/>
                    </a:moveTo>
                    <a:cubicBezTo>
                      <a:pt x="8" y="8"/>
                      <a:pt x="9" y="8"/>
                      <a:pt x="9" y="7"/>
                    </a:cubicBezTo>
                    <a:cubicBezTo>
                      <a:pt x="10" y="7"/>
                      <a:pt x="10" y="6"/>
                      <a:pt x="11" y="6"/>
                    </a:cubicBezTo>
                    <a:cubicBezTo>
                      <a:pt x="12" y="6"/>
                      <a:pt x="12" y="7"/>
                      <a:pt x="13" y="7"/>
                    </a:cubicBezTo>
                    <a:cubicBezTo>
                      <a:pt x="13" y="8"/>
                      <a:pt x="13" y="8"/>
                      <a:pt x="13" y="9"/>
                    </a:cubicBezTo>
                    <a:cubicBezTo>
                      <a:pt x="13" y="9"/>
                      <a:pt x="13" y="10"/>
                      <a:pt x="12" y="11"/>
                    </a:cubicBezTo>
                    <a:cubicBezTo>
                      <a:pt x="12" y="11"/>
                      <a:pt x="11" y="11"/>
                      <a:pt x="10" y="11"/>
                    </a:cubicBezTo>
                    <a:cubicBezTo>
                      <a:pt x="10" y="11"/>
                      <a:pt x="9" y="11"/>
                      <a:pt x="9" y="11"/>
                    </a:cubicBezTo>
                    <a:cubicBezTo>
                      <a:pt x="8" y="10"/>
                      <a:pt x="8" y="9"/>
                      <a:pt x="8" y="9"/>
                    </a:cubicBezTo>
                    <a:close/>
                    <a:moveTo>
                      <a:pt x="8" y="15"/>
                    </a:moveTo>
                    <a:cubicBezTo>
                      <a:pt x="8" y="14"/>
                      <a:pt x="8" y="14"/>
                      <a:pt x="8" y="13"/>
                    </a:cubicBezTo>
                    <a:cubicBezTo>
                      <a:pt x="9" y="13"/>
                      <a:pt x="10" y="13"/>
                      <a:pt x="10" y="13"/>
                    </a:cubicBezTo>
                    <a:cubicBezTo>
                      <a:pt x="11" y="13"/>
                      <a:pt x="12" y="13"/>
                      <a:pt x="12" y="13"/>
                    </a:cubicBezTo>
                    <a:cubicBezTo>
                      <a:pt x="12" y="14"/>
                      <a:pt x="13" y="14"/>
                      <a:pt x="13" y="15"/>
                    </a:cubicBezTo>
                    <a:cubicBezTo>
                      <a:pt x="12" y="16"/>
                      <a:pt x="12" y="16"/>
                      <a:pt x="12" y="17"/>
                    </a:cubicBezTo>
                    <a:cubicBezTo>
                      <a:pt x="11" y="17"/>
                      <a:pt x="10" y="17"/>
                      <a:pt x="10" y="17"/>
                    </a:cubicBezTo>
                    <a:cubicBezTo>
                      <a:pt x="9" y="17"/>
                      <a:pt x="9" y="17"/>
                      <a:pt x="8" y="17"/>
                    </a:cubicBezTo>
                    <a:cubicBezTo>
                      <a:pt x="8" y="16"/>
                      <a:pt x="7" y="16"/>
                      <a:pt x="8" y="15"/>
                    </a:cubicBezTo>
                    <a:close/>
                    <a:moveTo>
                      <a:pt x="7" y="21"/>
                    </a:moveTo>
                    <a:cubicBezTo>
                      <a:pt x="7" y="21"/>
                      <a:pt x="7" y="20"/>
                      <a:pt x="8" y="20"/>
                    </a:cubicBezTo>
                    <a:cubicBezTo>
                      <a:pt x="8" y="19"/>
                      <a:pt x="9" y="19"/>
                      <a:pt x="10" y="19"/>
                    </a:cubicBezTo>
                    <a:cubicBezTo>
                      <a:pt x="10" y="19"/>
                      <a:pt x="11" y="19"/>
                      <a:pt x="11" y="20"/>
                    </a:cubicBezTo>
                    <a:cubicBezTo>
                      <a:pt x="12" y="20"/>
                      <a:pt x="12" y="21"/>
                      <a:pt x="12" y="21"/>
                    </a:cubicBezTo>
                    <a:cubicBezTo>
                      <a:pt x="12" y="22"/>
                      <a:pt x="12" y="23"/>
                      <a:pt x="11" y="23"/>
                    </a:cubicBezTo>
                    <a:cubicBezTo>
                      <a:pt x="10" y="23"/>
                      <a:pt x="10" y="24"/>
                      <a:pt x="9" y="24"/>
                    </a:cubicBezTo>
                    <a:cubicBezTo>
                      <a:pt x="9" y="24"/>
                      <a:pt x="8" y="23"/>
                      <a:pt x="8" y="23"/>
                    </a:cubicBezTo>
                    <a:cubicBezTo>
                      <a:pt x="7" y="23"/>
                      <a:pt x="7" y="22"/>
                      <a:pt x="7" y="21"/>
                    </a:cubicBezTo>
                    <a:close/>
                    <a:moveTo>
                      <a:pt x="7" y="27"/>
                    </a:moveTo>
                    <a:cubicBezTo>
                      <a:pt x="7" y="27"/>
                      <a:pt x="7" y="26"/>
                      <a:pt x="7" y="26"/>
                    </a:cubicBezTo>
                    <a:cubicBezTo>
                      <a:pt x="8" y="25"/>
                      <a:pt x="8" y="25"/>
                      <a:pt x="9" y="25"/>
                    </a:cubicBezTo>
                    <a:cubicBezTo>
                      <a:pt x="10" y="25"/>
                      <a:pt x="10" y="25"/>
                      <a:pt x="11" y="26"/>
                    </a:cubicBezTo>
                    <a:cubicBezTo>
                      <a:pt x="11" y="26"/>
                      <a:pt x="11" y="27"/>
                      <a:pt x="11" y="27"/>
                    </a:cubicBezTo>
                    <a:cubicBezTo>
                      <a:pt x="11" y="28"/>
                      <a:pt x="11" y="29"/>
                      <a:pt x="11" y="29"/>
                    </a:cubicBezTo>
                    <a:cubicBezTo>
                      <a:pt x="10" y="30"/>
                      <a:pt x="10" y="30"/>
                      <a:pt x="9" y="30"/>
                    </a:cubicBezTo>
                    <a:cubicBezTo>
                      <a:pt x="8" y="30"/>
                      <a:pt x="8" y="30"/>
                      <a:pt x="7" y="29"/>
                    </a:cubicBezTo>
                    <a:cubicBezTo>
                      <a:pt x="7" y="29"/>
                      <a:pt x="6" y="28"/>
                      <a:pt x="7" y="27"/>
                    </a:cubicBezTo>
                    <a:close/>
                    <a:moveTo>
                      <a:pt x="15" y="3"/>
                    </a:moveTo>
                    <a:cubicBezTo>
                      <a:pt x="15" y="2"/>
                      <a:pt x="15" y="1"/>
                      <a:pt x="16" y="1"/>
                    </a:cubicBezTo>
                    <a:cubicBezTo>
                      <a:pt x="16" y="0"/>
                      <a:pt x="17" y="0"/>
                      <a:pt x="17" y="0"/>
                    </a:cubicBezTo>
                    <a:cubicBezTo>
                      <a:pt x="18" y="0"/>
                      <a:pt x="19" y="0"/>
                      <a:pt x="19" y="1"/>
                    </a:cubicBezTo>
                    <a:cubicBezTo>
                      <a:pt x="20" y="1"/>
                      <a:pt x="20" y="2"/>
                      <a:pt x="20" y="3"/>
                    </a:cubicBezTo>
                    <a:cubicBezTo>
                      <a:pt x="20" y="3"/>
                      <a:pt x="20" y="4"/>
                      <a:pt x="19" y="4"/>
                    </a:cubicBezTo>
                    <a:cubicBezTo>
                      <a:pt x="18" y="5"/>
                      <a:pt x="18" y="5"/>
                      <a:pt x="17" y="5"/>
                    </a:cubicBezTo>
                    <a:cubicBezTo>
                      <a:pt x="17" y="5"/>
                      <a:pt x="16" y="5"/>
                      <a:pt x="16" y="4"/>
                    </a:cubicBezTo>
                    <a:cubicBezTo>
                      <a:pt x="15" y="4"/>
                      <a:pt x="15" y="3"/>
                      <a:pt x="15" y="3"/>
                    </a:cubicBezTo>
                    <a:close/>
                    <a:moveTo>
                      <a:pt x="13" y="27"/>
                    </a:moveTo>
                    <a:cubicBezTo>
                      <a:pt x="13" y="27"/>
                      <a:pt x="13" y="26"/>
                      <a:pt x="14" y="26"/>
                    </a:cubicBezTo>
                    <a:cubicBezTo>
                      <a:pt x="14" y="25"/>
                      <a:pt x="15" y="25"/>
                      <a:pt x="15" y="25"/>
                    </a:cubicBezTo>
                    <a:cubicBezTo>
                      <a:pt x="16" y="25"/>
                      <a:pt x="17" y="25"/>
                      <a:pt x="17" y="26"/>
                    </a:cubicBezTo>
                    <a:cubicBezTo>
                      <a:pt x="18" y="26"/>
                      <a:pt x="18" y="27"/>
                      <a:pt x="18" y="27"/>
                    </a:cubicBezTo>
                    <a:cubicBezTo>
                      <a:pt x="18" y="28"/>
                      <a:pt x="17" y="29"/>
                      <a:pt x="17" y="29"/>
                    </a:cubicBezTo>
                    <a:cubicBezTo>
                      <a:pt x="16" y="30"/>
                      <a:pt x="16" y="30"/>
                      <a:pt x="15" y="30"/>
                    </a:cubicBezTo>
                    <a:cubicBezTo>
                      <a:pt x="15" y="30"/>
                      <a:pt x="14" y="30"/>
                      <a:pt x="13" y="29"/>
                    </a:cubicBezTo>
                    <a:cubicBezTo>
                      <a:pt x="13" y="29"/>
                      <a:pt x="13" y="28"/>
                      <a:pt x="13"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66" name="Freeform 400"/>
              <p:cNvSpPr>
                <a:spLocks noEditPoints="1"/>
              </p:cNvSpPr>
              <p:nvPr/>
            </p:nvSpPr>
            <p:spPr bwMode="auto">
              <a:xfrm>
                <a:off x="6445" y="1833"/>
                <a:ext cx="35" cy="42"/>
              </a:xfrm>
              <a:custGeom>
                <a:avLst/>
                <a:gdLst>
                  <a:gd name="T0" fmla="*/ 2 w 25"/>
                  <a:gd name="T1" fmla="*/ 7 h 30"/>
                  <a:gd name="T2" fmla="*/ 6 w 25"/>
                  <a:gd name="T3" fmla="*/ 7 h 30"/>
                  <a:gd name="T4" fmla="*/ 6 w 25"/>
                  <a:gd name="T5" fmla="*/ 11 h 30"/>
                  <a:gd name="T6" fmla="*/ 2 w 25"/>
                  <a:gd name="T7" fmla="*/ 11 h 30"/>
                  <a:gd name="T8" fmla="*/ 1 w 25"/>
                  <a:gd name="T9" fmla="*/ 15 h 30"/>
                  <a:gd name="T10" fmla="*/ 4 w 25"/>
                  <a:gd name="T11" fmla="*/ 13 h 30"/>
                  <a:gd name="T12" fmla="*/ 6 w 25"/>
                  <a:gd name="T13" fmla="*/ 15 h 30"/>
                  <a:gd name="T14" fmla="*/ 3 w 25"/>
                  <a:gd name="T15" fmla="*/ 17 h 30"/>
                  <a:gd name="T16" fmla="*/ 1 w 25"/>
                  <a:gd name="T17" fmla="*/ 15 h 30"/>
                  <a:gd name="T18" fmla="*/ 1 w 25"/>
                  <a:gd name="T19" fmla="*/ 20 h 30"/>
                  <a:gd name="T20" fmla="*/ 5 w 25"/>
                  <a:gd name="T21" fmla="*/ 20 h 30"/>
                  <a:gd name="T22" fmla="*/ 4 w 25"/>
                  <a:gd name="T23" fmla="*/ 23 h 30"/>
                  <a:gd name="T24" fmla="*/ 1 w 25"/>
                  <a:gd name="T25" fmla="*/ 23 h 30"/>
                  <a:gd name="T26" fmla="*/ 8 w 25"/>
                  <a:gd name="T27" fmla="*/ 3 h 30"/>
                  <a:gd name="T28" fmla="*/ 11 w 25"/>
                  <a:gd name="T29" fmla="*/ 0 h 30"/>
                  <a:gd name="T30" fmla="*/ 13 w 25"/>
                  <a:gd name="T31" fmla="*/ 3 h 30"/>
                  <a:gd name="T32" fmla="*/ 11 w 25"/>
                  <a:gd name="T33" fmla="*/ 5 h 30"/>
                  <a:gd name="T34" fmla="*/ 8 w 25"/>
                  <a:gd name="T35" fmla="*/ 3 h 30"/>
                  <a:gd name="T36" fmla="*/ 7 w 25"/>
                  <a:gd name="T37" fmla="*/ 26 h 30"/>
                  <a:gd name="T38" fmla="*/ 10 w 25"/>
                  <a:gd name="T39" fmla="*/ 26 h 30"/>
                  <a:gd name="T40" fmla="*/ 10 w 25"/>
                  <a:gd name="T41" fmla="*/ 29 h 30"/>
                  <a:gd name="T42" fmla="*/ 7 w 25"/>
                  <a:gd name="T43" fmla="*/ 29 h 30"/>
                  <a:gd name="T44" fmla="*/ 14 w 25"/>
                  <a:gd name="T45" fmla="*/ 3 h 30"/>
                  <a:gd name="T46" fmla="*/ 17 w 25"/>
                  <a:gd name="T47" fmla="*/ 0 h 30"/>
                  <a:gd name="T48" fmla="*/ 19 w 25"/>
                  <a:gd name="T49" fmla="*/ 3 h 30"/>
                  <a:gd name="T50" fmla="*/ 17 w 25"/>
                  <a:gd name="T51" fmla="*/ 5 h 30"/>
                  <a:gd name="T52" fmla="*/ 14 w 25"/>
                  <a:gd name="T53" fmla="*/ 3 h 30"/>
                  <a:gd name="T54" fmla="*/ 13 w 25"/>
                  <a:gd name="T55" fmla="*/ 26 h 30"/>
                  <a:gd name="T56" fmla="*/ 17 w 25"/>
                  <a:gd name="T57" fmla="*/ 26 h 30"/>
                  <a:gd name="T58" fmla="*/ 17 w 25"/>
                  <a:gd name="T59" fmla="*/ 29 h 30"/>
                  <a:gd name="T60" fmla="*/ 13 w 25"/>
                  <a:gd name="T61" fmla="*/ 29 h 30"/>
                  <a:gd name="T62" fmla="*/ 20 w 25"/>
                  <a:gd name="T63" fmla="*/ 9 h 30"/>
                  <a:gd name="T64" fmla="*/ 23 w 25"/>
                  <a:gd name="T65" fmla="*/ 6 h 30"/>
                  <a:gd name="T66" fmla="*/ 25 w 25"/>
                  <a:gd name="T67" fmla="*/ 9 h 30"/>
                  <a:gd name="T68" fmla="*/ 23 w 25"/>
                  <a:gd name="T69" fmla="*/ 11 h 30"/>
                  <a:gd name="T70" fmla="*/ 20 w 25"/>
                  <a:gd name="T71" fmla="*/ 9 h 30"/>
                  <a:gd name="T72" fmla="*/ 21 w 25"/>
                  <a:gd name="T73" fmla="*/ 13 h 30"/>
                  <a:gd name="T74" fmla="*/ 24 w 25"/>
                  <a:gd name="T75" fmla="*/ 13 h 30"/>
                  <a:gd name="T76" fmla="*/ 24 w 25"/>
                  <a:gd name="T77" fmla="*/ 17 h 30"/>
                  <a:gd name="T78" fmla="*/ 20 w 25"/>
                  <a:gd name="T79" fmla="*/ 17 h 30"/>
                  <a:gd name="T80" fmla="*/ 19 w 25"/>
                  <a:gd name="T81" fmla="*/ 21 h 30"/>
                  <a:gd name="T82" fmla="*/ 22 w 25"/>
                  <a:gd name="T83" fmla="*/ 19 h 30"/>
                  <a:gd name="T84" fmla="*/ 24 w 25"/>
                  <a:gd name="T85" fmla="*/ 21 h 30"/>
                  <a:gd name="T86" fmla="*/ 21 w 25"/>
                  <a:gd name="T87" fmla="*/ 24 h 30"/>
                  <a:gd name="T88" fmla="*/ 19 w 25"/>
                  <a:gd name="T89"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30">
                    <a:moveTo>
                      <a:pt x="2" y="9"/>
                    </a:moveTo>
                    <a:cubicBezTo>
                      <a:pt x="2" y="8"/>
                      <a:pt x="2" y="8"/>
                      <a:pt x="2" y="7"/>
                    </a:cubicBezTo>
                    <a:cubicBezTo>
                      <a:pt x="3" y="7"/>
                      <a:pt x="4" y="6"/>
                      <a:pt x="4" y="6"/>
                    </a:cubicBezTo>
                    <a:cubicBezTo>
                      <a:pt x="5" y="6"/>
                      <a:pt x="6" y="7"/>
                      <a:pt x="6" y="7"/>
                    </a:cubicBezTo>
                    <a:cubicBezTo>
                      <a:pt x="6" y="8"/>
                      <a:pt x="7" y="8"/>
                      <a:pt x="7" y="9"/>
                    </a:cubicBezTo>
                    <a:cubicBezTo>
                      <a:pt x="6" y="9"/>
                      <a:pt x="6" y="10"/>
                      <a:pt x="6" y="11"/>
                    </a:cubicBezTo>
                    <a:cubicBezTo>
                      <a:pt x="5" y="11"/>
                      <a:pt x="5" y="11"/>
                      <a:pt x="4" y="11"/>
                    </a:cubicBezTo>
                    <a:cubicBezTo>
                      <a:pt x="3" y="11"/>
                      <a:pt x="3" y="11"/>
                      <a:pt x="2" y="11"/>
                    </a:cubicBezTo>
                    <a:cubicBezTo>
                      <a:pt x="2" y="10"/>
                      <a:pt x="2" y="9"/>
                      <a:pt x="2" y="9"/>
                    </a:cubicBezTo>
                    <a:close/>
                    <a:moveTo>
                      <a:pt x="1" y="15"/>
                    </a:moveTo>
                    <a:cubicBezTo>
                      <a:pt x="1" y="14"/>
                      <a:pt x="1" y="14"/>
                      <a:pt x="2" y="13"/>
                    </a:cubicBezTo>
                    <a:cubicBezTo>
                      <a:pt x="2" y="13"/>
                      <a:pt x="3" y="13"/>
                      <a:pt x="4" y="13"/>
                    </a:cubicBezTo>
                    <a:cubicBezTo>
                      <a:pt x="4" y="13"/>
                      <a:pt x="5" y="13"/>
                      <a:pt x="5" y="13"/>
                    </a:cubicBezTo>
                    <a:cubicBezTo>
                      <a:pt x="6" y="14"/>
                      <a:pt x="6" y="14"/>
                      <a:pt x="6" y="15"/>
                    </a:cubicBezTo>
                    <a:cubicBezTo>
                      <a:pt x="6" y="16"/>
                      <a:pt x="6" y="16"/>
                      <a:pt x="5" y="17"/>
                    </a:cubicBezTo>
                    <a:cubicBezTo>
                      <a:pt x="4" y="17"/>
                      <a:pt x="4" y="17"/>
                      <a:pt x="3" y="17"/>
                    </a:cubicBezTo>
                    <a:cubicBezTo>
                      <a:pt x="2" y="17"/>
                      <a:pt x="2" y="17"/>
                      <a:pt x="2" y="17"/>
                    </a:cubicBezTo>
                    <a:cubicBezTo>
                      <a:pt x="1" y="16"/>
                      <a:pt x="1" y="16"/>
                      <a:pt x="1" y="15"/>
                    </a:cubicBezTo>
                    <a:close/>
                    <a:moveTo>
                      <a:pt x="0" y="21"/>
                    </a:moveTo>
                    <a:cubicBezTo>
                      <a:pt x="0" y="21"/>
                      <a:pt x="1" y="20"/>
                      <a:pt x="1" y="20"/>
                    </a:cubicBezTo>
                    <a:cubicBezTo>
                      <a:pt x="2" y="19"/>
                      <a:pt x="2" y="19"/>
                      <a:pt x="3" y="19"/>
                    </a:cubicBezTo>
                    <a:cubicBezTo>
                      <a:pt x="4" y="19"/>
                      <a:pt x="4" y="19"/>
                      <a:pt x="5" y="20"/>
                    </a:cubicBezTo>
                    <a:cubicBezTo>
                      <a:pt x="5" y="20"/>
                      <a:pt x="5" y="21"/>
                      <a:pt x="5" y="21"/>
                    </a:cubicBezTo>
                    <a:cubicBezTo>
                      <a:pt x="5" y="22"/>
                      <a:pt x="5" y="23"/>
                      <a:pt x="4" y="23"/>
                    </a:cubicBezTo>
                    <a:cubicBezTo>
                      <a:pt x="4" y="23"/>
                      <a:pt x="3" y="24"/>
                      <a:pt x="3" y="24"/>
                    </a:cubicBezTo>
                    <a:cubicBezTo>
                      <a:pt x="2" y="24"/>
                      <a:pt x="1" y="23"/>
                      <a:pt x="1" y="23"/>
                    </a:cubicBezTo>
                    <a:cubicBezTo>
                      <a:pt x="0" y="23"/>
                      <a:pt x="0" y="22"/>
                      <a:pt x="0" y="21"/>
                    </a:cubicBezTo>
                    <a:close/>
                    <a:moveTo>
                      <a:pt x="8" y="3"/>
                    </a:moveTo>
                    <a:cubicBezTo>
                      <a:pt x="8" y="2"/>
                      <a:pt x="9" y="1"/>
                      <a:pt x="9" y="1"/>
                    </a:cubicBezTo>
                    <a:cubicBezTo>
                      <a:pt x="10" y="0"/>
                      <a:pt x="10" y="0"/>
                      <a:pt x="11" y="0"/>
                    </a:cubicBezTo>
                    <a:cubicBezTo>
                      <a:pt x="11" y="0"/>
                      <a:pt x="12" y="0"/>
                      <a:pt x="13" y="1"/>
                    </a:cubicBezTo>
                    <a:cubicBezTo>
                      <a:pt x="13" y="1"/>
                      <a:pt x="13" y="2"/>
                      <a:pt x="13" y="3"/>
                    </a:cubicBezTo>
                    <a:cubicBezTo>
                      <a:pt x="13" y="3"/>
                      <a:pt x="13" y="4"/>
                      <a:pt x="12" y="4"/>
                    </a:cubicBezTo>
                    <a:cubicBezTo>
                      <a:pt x="12" y="5"/>
                      <a:pt x="11" y="5"/>
                      <a:pt x="11" y="5"/>
                    </a:cubicBezTo>
                    <a:cubicBezTo>
                      <a:pt x="10" y="5"/>
                      <a:pt x="9" y="5"/>
                      <a:pt x="9" y="4"/>
                    </a:cubicBezTo>
                    <a:cubicBezTo>
                      <a:pt x="8" y="4"/>
                      <a:pt x="8" y="3"/>
                      <a:pt x="8" y="3"/>
                    </a:cubicBezTo>
                    <a:close/>
                    <a:moveTo>
                      <a:pt x="6" y="27"/>
                    </a:moveTo>
                    <a:cubicBezTo>
                      <a:pt x="6" y="27"/>
                      <a:pt x="6" y="26"/>
                      <a:pt x="7" y="26"/>
                    </a:cubicBezTo>
                    <a:cubicBezTo>
                      <a:pt x="7" y="25"/>
                      <a:pt x="8" y="25"/>
                      <a:pt x="9" y="25"/>
                    </a:cubicBezTo>
                    <a:cubicBezTo>
                      <a:pt x="9" y="25"/>
                      <a:pt x="10" y="25"/>
                      <a:pt x="10" y="26"/>
                    </a:cubicBezTo>
                    <a:cubicBezTo>
                      <a:pt x="11" y="26"/>
                      <a:pt x="11" y="27"/>
                      <a:pt x="11" y="27"/>
                    </a:cubicBezTo>
                    <a:cubicBezTo>
                      <a:pt x="11" y="28"/>
                      <a:pt x="11" y="29"/>
                      <a:pt x="10" y="29"/>
                    </a:cubicBezTo>
                    <a:cubicBezTo>
                      <a:pt x="10" y="30"/>
                      <a:pt x="9" y="30"/>
                      <a:pt x="9" y="30"/>
                    </a:cubicBezTo>
                    <a:cubicBezTo>
                      <a:pt x="8" y="30"/>
                      <a:pt x="7" y="30"/>
                      <a:pt x="7" y="29"/>
                    </a:cubicBezTo>
                    <a:cubicBezTo>
                      <a:pt x="6" y="29"/>
                      <a:pt x="6" y="28"/>
                      <a:pt x="6" y="27"/>
                    </a:cubicBezTo>
                    <a:close/>
                    <a:moveTo>
                      <a:pt x="14" y="3"/>
                    </a:moveTo>
                    <a:cubicBezTo>
                      <a:pt x="15" y="2"/>
                      <a:pt x="15" y="1"/>
                      <a:pt x="15" y="1"/>
                    </a:cubicBezTo>
                    <a:cubicBezTo>
                      <a:pt x="16" y="0"/>
                      <a:pt x="16" y="0"/>
                      <a:pt x="17" y="0"/>
                    </a:cubicBezTo>
                    <a:cubicBezTo>
                      <a:pt x="18" y="0"/>
                      <a:pt x="18" y="0"/>
                      <a:pt x="19" y="1"/>
                    </a:cubicBezTo>
                    <a:cubicBezTo>
                      <a:pt x="19" y="1"/>
                      <a:pt x="19" y="2"/>
                      <a:pt x="19" y="3"/>
                    </a:cubicBezTo>
                    <a:cubicBezTo>
                      <a:pt x="19" y="3"/>
                      <a:pt x="19" y="4"/>
                      <a:pt x="19" y="4"/>
                    </a:cubicBezTo>
                    <a:cubicBezTo>
                      <a:pt x="18" y="5"/>
                      <a:pt x="18" y="5"/>
                      <a:pt x="17" y="5"/>
                    </a:cubicBezTo>
                    <a:cubicBezTo>
                      <a:pt x="16" y="5"/>
                      <a:pt x="16" y="5"/>
                      <a:pt x="15" y="4"/>
                    </a:cubicBezTo>
                    <a:cubicBezTo>
                      <a:pt x="15" y="4"/>
                      <a:pt x="14" y="3"/>
                      <a:pt x="14" y="3"/>
                    </a:cubicBezTo>
                    <a:close/>
                    <a:moveTo>
                      <a:pt x="12" y="27"/>
                    </a:moveTo>
                    <a:cubicBezTo>
                      <a:pt x="12" y="27"/>
                      <a:pt x="13" y="26"/>
                      <a:pt x="13" y="26"/>
                    </a:cubicBezTo>
                    <a:cubicBezTo>
                      <a:pt x="14" y="25"/>
                      <a:pt x="14" y="25"/>
                      <a:pt x="15" y="25"/>
                    </a:cubicBezTo>
                    <a:cubicBezTo>
                      <a:pt x="16" y="25"/>
                      <a:pt x="16" y="25"/>
                      <a:pt x="17" y="26"/>
                    </a:cubicBezTo>
                    <a:cubicBezTo>
                      <a:pt x="17" y="26"/>
                      <a:pt x="17" y="27"/>
                      <a:pt x="17" y="27"/>
                    </a:cubicBezTo>
                    <a:cubicBezTo>
                      <a:pt x="17" y="28"/>
                      <a:pt x="17" y="29"/>
                      <a:pt x="17" y="29"/>
                    </a:cubicBezTo>
                    <a:cubicBezTo>
                      <a:pt x="16" y="30"/>
                      <a:pt x="15" y="30"/>
                      <a:pt x="15" y="30"/>
                    </a:cubicBezTo>
                    <a:cubicBezTo>
                      <a:pt x="14" y="30"/>
                      <a:pt x="14" y="30"/>
                      <a:pt x="13" y="29"/>
                    </a:cubicBezTo>
                    <a:cubicBezTo>
                      <a:pt x="13" y="29"/>
                      <a:pt x="12" y="28"/>
                      <a:pt x="12" y="27"/>
                    </a:cubicBezTo>
                    <a:close/>
                    <a:moveTo>
                      <a:pt x="20" y="9"/>
                    </a:moveTo>
                    <a:cubicBezTo>
                      <a:pt x="20" y="8"/>
                      <a:pt x="21" y="8"/>
                      <a:pt x="21" y="7"/>
                    </a:cubicBezTo>
                    <a:cubicBezTo>
                      <a:pt x="22" y="7"/>
                      <a:pt x="22" y="6"/>
                      <a:pt x="23" y="6"/>
                    </a:cubicBezTo>
                    <a:cubicBezTo>
                      <a:pt x="24" y="6"/>
                      <a:pt x="24" y="7"/>
                      <a:pt x="25" y="7"/>
                    </a:cubicBezTo>
                    <a:cubicBezTo>
                      <a:pt x="25" y="8"/>
                      <a:pt x="25" y="8"/>
                      <a:pt x="25" y="9"/>
                    </a:cubicBezTo>
                    <a:cubicBezTo>
                      <a:pt x="25" y="9"/>
                      <a:pt x="25" y="10"/>
                      <a:pt x="24" y="11"/>
                    </a:cubicBezTo>
                    <a:cubicBezTo>
                      <a:pt x="24" y="11"/>
                      <a:pt x="23" y="11"/>
                      <a:pt x="23" y="11"/>
                    </a:cubicBezTo>
                    <a:cubicBezTo>
                      <a:pt x="22" y="11"/>
                      <a:pt x="21" y="11"/>
                      <a:pt x="21" y="11"/>
                    </a:cubicBezTo>
                    <a:cubicBezTo>
                      <a:pt x="20" y="10"/>
                      <a:pt x="20" y="9"/>
                      <a:pt x="20" y="9"/>
                    </a:cubicBezTo>
                    <a:close/>
                    <a:moveTo>
                      <a:pt x="20" y="15"/>
                    </a:moveTo>
                    <a:cubicBezTo>
                      <a:pt x="20" y="14"/>
                      <a:pt x="20" y="14"/>
                      <a:pt x="21" y="13"/>
                    </a:cubicBezTo>
                    <a:cubicBezTo>
                      <a:pt x="21" y="13"/>
                      <a:pt x="22" y="13"/>
                      <a:pt x="22" y="13"/>
                    </a:cubicBezTo>
                    <a:cubicBezTo>
                      <a:pt x="23" y="13"/>
                      <a:pt x="24" y="13"/>
                      <a:pt x="24" y="13"/>
                    </a:cubicBezTo>
                    <a:cubicBezTo>
                      <a:pt x="24" y="14"/>
                      <a:pt x="25" y="14"/>
                      <a:pt x="25" y="15"/>
                    </a:cubicBezTo>
                    <a:cubicBezTo>
                      <a:pt x="25" y="16"/>
                      <a:pt x="24" y="16"/>
                      <a:pt x="24" y="17"/>
                    </a:cubicBezTo>
                    <a:cubicBezTo>
                      <a:pt x="23" y="17"/>
                      <a:pt x="23" y="17"/>
                      <a:pt x="22" y="17"/>
                    </a:cubicBezTo>
                    <a:cubicBezTo>
                      <a:pt x="21" y="17"/>
                      <a:pt x="21" y="17"/>
                      <a:pt x="20" y="17"/>
                    </a:cubicBezTo>
                    <a:cubicBezTo>
                      <a:pt x="20" y="16"/>
                      <a:pt x="20" y="16"/>
                      <a:pt x="20" y="15"/>
                    </a:cubicBezTo>
                    <a:close/>
                    <a:moveTo>
                      <a:pt x="19" y="21"/>
                    </a:moveTo>
                    <a:cubicBezTo>
                      <a:pt x="19" y="21"/>
                      <a:pt x="19" y="20"/>
                      <a:pt x="20" y="20"/>
                    </a:cubicBezTo>
                    <a:cubicBezTo>
                      <a:pt x="20" y="19"/>
                      <a:pt x="21" y="19"/>
                      <a:pt x="22" y="19"/>
                    </a:cubicBezTo>
                    <a:cubicBezTo>
                      <a:pt x="22" y="19"/>
                      <a:pt x="23" y="19"/>
                      <a:pt x="23" y="20"/>
                    </a:cubicBezTo>
                    <a:cubicBezTo>
                      <a:pt x="24" y="20"/>
                      <a:pt x="24" y="21"/>
                      <a:pt x="24" y="21"/>
                    </a:cubicBezTo>
                    <a:cubicBezTo>
                      <a:pt x="24" y="22"/>
                      <a:pt x="24" y="23"/>
                      <a:pt x="23" y="23"/>
                    </a:cubicBezTo>
                    <a:cubicBezTo>
                      <a:pt x="23" y="23"/>
                      <a:pt x="22" y="24"/>
                      <a:pt x="21" y="24"/>
                    </a:cubicBezTo>
                    <a:cubicBezTo>
                      <a:pt x="21" y="24"/>
                      <a:pt x="20" y="23"/>
                      <a:pt x="20" y="23"/>
                    </a:cubicBezTo>
                    <a:cubicBezTo>
                      <a:pt x="19" y="23"/>
                      <a:pt x="19" y="22"/>
                      <a:pt x="19" y="21"/>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67" name="Freeform 401"/>
              <p:cNvSpPr>
                <a:spLocks noEditPoints="1"/>
              </p:cNvSpPr>
              <p:nvPr/>
            </p:nvSpPr>
            <p:spPr bwMode="auto">
              <a:xfrm>
                <a:off x="6484" y="1833"/>
                <a:ext cx="45" cy="42"/>
              </a:xfrm>
              <a:custGeom>
                <a:avLst/>
                <a:gdLst>
                  <a:gd name="T0" fmla="*/ 3 w 32"/>
                  <a:gd name="T1" fmla="*/ 1 h 30"/>
                  <a:gd name="T2" fmla="*/ 6 w 32"/>
                  <a:gd name="T3" fmla="*/ 1 h 30"/>
                  <a:gd name="T4" fmla="*/ 6 w 32"/>
                  <a:gd name="T5" fmla="*/ 4 h 30"/>
                  <a:gd name="T6" fmla="*/ 3 w 32"/>
                  <a:gd name="T7" fmla="*/ 4 h 30"/>
                  <a:gd name="T8" fmla="*/ 1 w 32"/>
                  <a:gd name="T9" fmla="*/ 9 h 30"/>
                  <a:gd name="T10" fmla="*/ 4 w 32"/>
                  <a:gd name="T11" fmla="*/ 6 h 30"/>
                  <a:gd name="T12" fmla="*/ 6 w 32"/>
                  <a:gd name="T13" fmla="*/ 9 h 30"/>
                  <a:gd name="T14" fmla="*/ 4 w 32"/>
                  <a:gd name="T15" fmla="*/ 11 h 30"/>
                  <a:gd name="T16" fmla="*/ 1 w 32"/>
                  <a:gd name="T17" fmla="*/ 9 h 30"/>
                  <a:gd name="T18" fmla="*/ 2 w 32"/>
                  <a:gd name="T19" fmla="*/ 13 h 30"/>
                  <a:gd name="T20" fmla="*/ 5 w 32"/>
                  <a:gd name="T21" fmla="*/ 13 h 30"/>
                  <a:gd name="T22" fmla="*/ 5 w 32"/>
                  <a:gd name="T23" fmla="*/ 17 h 30"/>
                  <a:gd name="T24" fmla="*/ 1 w 32"/>
                  <a:gd name="T25" fmla="*/ 17 h 30"/>
                  <a:gd name="T26" fmla="*/ 0 w 32"/>
                  <a:gd name="T27" fmla="*/ 21 h 30"/>
                  <a:gd name="T28" fmla="*/ 3 w 32"/>
                  <a:gd name="T29" fmla="*/ 19 h 30"/>
                  <a:gd name="T30" fmla="*/ 5 w 32"/>
                  <a:gd name="T31" fmla="*/ 21 h 30"/>
                  <a:gd name="T32" fmla="*/ 2 w 32"/>
                  <a:gd name="T33" fmla="*/ 24 h 30"/>
                  <a:gd name="T34" fmla="*/ 0 w 32"/>
                  <a:gd name="T35" fmla="*/ 21 h 30"/>
                  <a:gd name="T36" fmla="*/ 1 w 32"/>
                  <a:gd name="T37" fmla="*/ 26 h 30"/>
                  <a:gd name="T38" fmla="*/ 4 w 32"/>
                  <a:gd name="T39" fmla="*/ 26 h 30"/>
                  <a:gd name="T40" fmla="*/ 4 w 32"/>
                  <a:gd name="T41" fmla="*/ 29 h 30"/>
                  <a:gd name="T42" fmla="*/ 0 w 32"/>
                  <a:gd name="T43" fmla="*/ 29 h 30"/>
                  <a:gd name="T44" fmla="*/ 8 w 32"/>
                  <a:gd name="T45" fmla="*/ 9 h 30"/>
                  <a:gd name="T46" fmla="*/ 10 w 32"/>
                  <a:gd name="T47" fmla="*/ 6 h 30"/>
                  <a:gd name="T48" fmla="*/ 13 w 32"/>
                  <a:gd name="T49" fmla="*/ 9 h 30"/>
                  <a:gd name="T50" fmla="*/ 10 w 32"/>
                  <a:gd name="T51" fmla="*/ 11 h 30"/>
                  <a:gd name="T52" fmla="*/ 8 w 32"/>
                  <a:gd name="T53" fmla="*/ 9 h 30"/>
                  <a:gd name="T54" fmla="*/ 14 w 32"/>
                  <a:gd name="T55" fmla="*/ 13 h 30"/>
                  <a:gd name="T56" fmla="*/ 18 w 32"/>
                  <a:gd name="T57" fmla="*/ 13 h 30"/>
                  <a:gd name="T58" fmla="*/ 17 w 32"/>
                  <a:gd name="T59" fmla="*/ 17 h 30"/>
                  <a:gd name="T60" fmla="*/ 14 w 32"/>
                  <a:gd name="T61" fmla="*/ 17 h 30"/>
                  <a:gd name="T62" fmla="*/ 19 w 32"/>
                  <a:gd name="T63" fmla="*/ 21 h 30"/>
                  <a:gd name="T64" fmla="*/ 22 w 32"/>
                  <a:gd name="T65" fmla="*/ 19 h 30"/>
                  <a:gd name="T66" fmla="*/ 24 w 32"/>
                  <a:gd name="T67" fmla="*/ 21 h 30"/>
                  <a:gd name="T68" fmla="*/ 21 w 32"/>
                  <a:gd name="T69" fmla="*/ 24 h 30"/>
                  <a:gd name="T70" fmla="*/ 19 w 32"/>
                  <a:gd name="T71" fmla="*/ 21 h 30"/>
                  <a:gd name="T72" fmla="*/ 28 w 32"/>
                  <a:gd name="T73" fmla="*/ 1 h 30"/>
                  <a:gd name="T74" fmla="*/ 31 w 32"/>
                  <a:gd name="T75" fmla="*/ 1 h 30"/>
                  <a:gd name="T76" fmla="*/ 31 w 32"/>
                  <a:gd name="T77" fmla="*/ 4 h 30"/>
                  <a:gd name="T78" fmla="*/ 27 w 32"/>
                  <a:gd name="T79" fmla="*/ 4 h 30"/>
                  <a:gd name="T80" fmla="*/ 26 w 32"/>
                  <a:gd name="T81" fmla="*/ 9 h 30"/>
                  <a:gd name="T82" fmla="*/ 29 w 32"/>
                  <a:gd name="T83" fmla="*/ 6 h 30"/>
                  <a:gd name="T84" fmla="*/ 31 w 32"/>
                  <a:gd name="T85" fmla="*/ 9 h 30"/>
                  <a:gd name="T86" fmla="*/ 29 w 32"/>
                  <a:gd name="T87" fmla="*/ 11 h 30"/>
                  <a:gd name="T88" fmla="*/ 26 w 32"/>
                  <a:gd name="T89" fmla="*/ 9 h 30"/>
                  <a:gd name="T90" fmla="*/ 27 w 32"/>
                  <a:gd name="T91" fmla="*/ 13 h 30"/>
                  <a:gd name="T92" fmla="*/ 30 w 32"/>
                  <a:gd name="T93" fmla="*/ 13 h 30"/>
                  <a:gd name="T94" fmla="*/ 30 w 32"/>
                  <a:gd name="T95" fmla="*/ 17 h 30"/>
                  <a:gd name="T96" fmla="*/ 26 w 32"/>
                  <a:gd name="T97" fmla="*/ 17 h 30"/>
                  <a:gd name="T98" fmla="*/ 25 w 32"/>
                  <a:gd name="T99" fmla="*/ 21 h 30"/>
                  <a:gd name="T100" fmla="*/ 28 w 32"/>
                  <a:gd name="T101" fmla="*/ 19 h 30"/>
                  <a:gd name="T102" fmla="*/ 30 w 32"/>
                  <a:gd name="T103" fmla="*/ 21 h 30"/>
                  <a:gd name="T104" fmla="*/ 27 w 32"/>
                  <a:gd name="T105" fmla="*/ 24 h 30"/>
                  <a:gd name="T106" fmla="*/ 25 w 32"/>
                  <a:gd name="T107" fmla="*/ 21 h 30"/>
                  <a:gd name="T108" fmla="*/ 25 w 32"/>
                  <a:gd name="T109" fmla="*/ 26 h 30"/>
                  <a:gd name="T110" fmla="*/ 29 w 32"/>
                  <a:gd name="T111" fmla="*/ 26 h 30"/>
                  <a:gd name="T112" fmla="*/ 29 w 32"/>
                  <a:gd name="T113" fmla="*/ 29 h 30"/>
                  <a:gd name="T114" fmla="*/ 25 w 32"/>
                  <a:gd name="T115"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 h="30">
                    <a:moveTo>
                      <a:pt x="2" y="3"/>
                    </a:moveTo>
                    <a:cubicBezTo>
                      <a:pt x="2" y="2"/>
                      <a:pt x="2" y="1"/>
                      <a:pt x="3" y="1"/>
                    </a:cubicBezTo>
                    <a:cubicBezTo>
                      <a:pt x="3" y="0"/>
                      <a:pt x="4" y="0"/>
                      <a:pt x="4" y="0"/>
                    </a:cubicBezTo>
                    <a:cubicBezTo>
                      <a:pt x="5" y="0"/>
                      <a:pt x="6" y="0"/>
                      <a:pt x="6" y="1"/>
                    </a:cubicBezTo>
                    <a:cubicBezTo>
                      <a:pt x="7" y="1"/>
                      <a:pt x="7" y="2"/>
                      <a:pt x="7" y="3"/>
                    </a:cubicBezTo>
                    <a:cubicBezTo>
                      <a:pt x="7" y="3"/>
                      <a:pt x="7" y="4"/>
                      <a:pt x="6" y="4"/>
                    </a:cubicBezTo>
                    <a:cubicBezTo>
                      <a:pt x="5" y="5"/>
                      <a:pt x="5" y="5"/>
                      <a:pt x="4" y="5"/>
                    </a:cubicBezTo>
                    <a:cubicBezTo>
                      <a:pt x="4" y="5"/>
                      <a:pt x="3" y="5"/>
                      <a:pt x="3" y="4"/>
                    </a:cubicBezTo>
                    <a:cubicBezTo>
                      <a:pt x="2" y="4"/>
                      <a:pt x="2" y="3"/>
                      <a:pt x="2" y="3"/>
                    </a:cubicBezTo>
                    <a:close/>
                    <a:moveTo>
                      <a:pt x="1" y="9"/>
                    </a:moveTo>
                    <a:cubicBezTo>
                      <a:pt x="2" y="8"/>
                      <a:pt x="2" y="8"/>
                      <a:pt x="2" y="7"/>
                    </a:cubicBezTo>
                    <a:cubicBezTo>
                      <a:pt x="3" y="7"/>
                      <a:pt x="3" y="6"/>
                      <a:pt x="4" y="6"/>
                    </a:cubicBezTo>
                    <a:cubicBezTo>
                      <a:pt x="5" y="6"/>
                      <a:pt x="5" y="7"/>
                      <a:pt x="6" y="7"/>
                    </a:cubicBezTo>
                    <a:cubicBezTo>
                      <a:pt x="6" y="8"/>
                      <a:pt x="6" y="8"/>
                      <a:pt x="6" y="9"/>
                    </a:cubicBezTo>
                    <a:cubicBezTo>
                      <a:pt x="6" y="9"/>
                      <a:pt x="6" y="10"/>
                      <a:pt x="6" y="11"/>
                    </a:cubicBezTo>
                    <a:cubicBezTo>
                      <a:pt x="5" y="11"/>
                      <a:pt x="4" y="11"/>
                      <a:pt x="4" y="11"/>
                    </a:cubicBezTo>
                    <a:cubicBezTo>
                      <a:pt x="3" y="11"/>
                      <a:pt x="2" y="11"/>
                      <a:pt x="2" y="11"/>
                    </a:cubicBezTo>
                    <a:cubicBezTo>
                      <a:pt x="2" y="10"/>
                      <a:pt x="1" y="9"/>
                      <a:pt x="1" y="9"/>
                    </a:cubicBezTo>
                    <a:close/>
                    <a:moveTo>
                      <a:pt x="1" y="15"/>
                    </a:moveTo>
                    <a:cubicBezTo>
                      <a:pt x="1" y="14"/>
                      <a:pt x="1" y="14"/>
                      <a:pt x="2" y="13"/>
                    </a:cubicBezTo>
                    <a:cubicBezTo>
                      <a:pt x="2" y="13"/>
                      <a:pt x="3" y="13"/>
                      <a:pt x="4" y="13"/>
                    </a:cubicBezTo>
                    <a:cubicBezTo>
                      <a:pt x="4" y="13"/>
                      <a:pt x="5" y="13"/>
                      <a:pt x="5" y="13"/>
                    </a:cubicBezTo>
                    <a:cubicBezTo>
                      <a:pt x="6" y="14"/>
                      <a:pt x="6" y="14"/>
                      <a:pt x="6" y="15"/>
                    </a:cubicBezTo>
                    <a:cubicBezTo>
                      <a:pt x="6" y="16"/>
                      <a:pt x="5" y="16"/>
                      <a:pt x="5" y="17"/>
                    </a:cubicBezTo>
                    <a:cubicBezTo>
                      <a:pt x="4" y="17"/>
                      <a:pt x="4" y="17"/>
                      <a:pt x="3" y="17"/>
                    </a:cubicBezTo>
                    <a:cubicBezTo>
                      <a:pt x="2" y="17"/>
                      <a:pt x="2" y="17"/>
                      <a:pt x="1" y="17"/>
                    </a:cubicBezTo>
                    <a:cubicBezTo>
                      <a:pt x="1" y="16"/>
                      <a:pt x="1" y="16"/>
                      <a:pt x="1" y="15"/>
                    </a:cubicBezTo>
                    <a:close/>
                    <a:moveTo>
                      <a:pt x="0" y="21"/>
                    </a:moveTo>
                    <a:cubicBezTo>
                      <a:pt x="0" y="21"/>
                      <a:pt x="1" y="20"/>
                      <a:pt x="1" y="20"/>
                    </a:cubicBezTo>
                    <a:cubicBezTo>
                      <a:pt x="2" y="19"/>
                      <a:pt x="2" y="19"/>
                      <a:pt x="3" y="19"/>
                    </a:cubicBezTo>
                    <a:cubicBezTo>
                      <a:pt x="4" y="19"/>
                      <a:pt x="4" y="19"/>
                      <a:pt x="5" y="20"/>
                    </a:cubicBezTo>
                    <a:cubicBezTo>
                      <a:pt x="5" y="20"/>
                      <a:pt x="5" y="21"/>
                      <a:pt x="5" y="21"/>
                    </a:cubicBezTo>
                    <a:cubicBezTo>
                      <a:pt x="5" y="22"/>
                      <a:pt x="5" y="23"/>
                      <a:pt x="4" y="23"/>
                    </a:cubicBezTo>
                    <a:cubicBezTo>
                      <a:pt x="4" y="23"/>
                      <a:pt x="3" y="24"/>
                      <a:pt x="2" y="24"/>
                    </a:cubicBezTo>
                    <a:cubicBezTo>
                      <a:pt x="2" y="24"/>
                      <a:pt x="1" y="23"/>
                      <a:pt x="1" y="23"/>
                    </a:cubicBezTo>
                    <a:cubicBezTo>
                      <a:pt x="0" y="23"/>
                      <a:pt x="0" y="22"/>
                      <a:pt x="0" y="21"/>
                    </a:cubicBezTo>
                    <a:close/>
                    <a:moveTo>
                      <a:pt x="0" y="27"/>
                    </a:moveTo>
                    <a:cubicBezTo>
                      <a:pt x="0" y="27"/>
                      <a:pt x="0" y="26"/>
                      <a:pt x="1" y="26"/>
                    </a:cubicBezTo>
                    <a:cubicBezTo>
                      <a:pt x="1" y="25"/>
                      <a:pt x="2" y="25"/>
                      <a:pt x="2" y="25"/>
                    </a:cubicBezTo>
                    <a:cubicBezTo>
                      <a:pt x="3" y="25"/>
                      <a:pt x="4" y="25"/>
                      <a:pt x="4" y="26"/>
                    </a:cubicBezTo>
                    <a:cubicBezTo>
                      <a:pt x="5" y="26"/>
                      <a:pt x="5" y="27"/>
                      <a:pt x="5" y="27"/>
                    </a:cubicBezTo>
                    <a:cubicBezTo>
                      <a:pt x="5" y="28"/>
                      <a:pt x="4" y="29"/>
                      <a:pt x="4" y="29"/>
                    </a:cubicBezTo>
                    <a:cubicBezTo>
                      <a:pt x="3" y="30"/>
                      <a:pt x="3" y="30"/>
                      <a:pt x="2" y="30"/>
                    </a:cubicBezTo>
                    <a:cubicBezTo>
                      <a:pt x="2" y="30"/>
                      <a:pt x="1" y="30"/>
                      <a:pt x="0" y="29"/>
                    </a:cubicBezTo>
                    <a:cubicBezTo>
                      <a:pt x="0" y="29"/>
                      <a:pt x="0" y="28"/>
                      <a:pt x="0" y="27"/>
                    </a:cubicBezTo>
                    <a:close/>
                    <a:moveTo>
                      <a:pt x="8" y="9"/>
                    </a:moveTo>
                    <a:cubicBezTo>
                      <a:pt x="8" y="8"/>
                      <a:pt x="8" y="8"/>
                      <a:pt x="9" y="7"/>
                    </a:cubicBezTo>
                    <a:cubicBezTo>
                      <a:pt x="9" y="7"/>
                      <a:pt x="10" y="6"/>
                      <a:pt x="10" y="6"/>
                    </a:cubicBezTo>
                    <a:cubicBezTo>
                      <a:pt x="11" y="6"/>
                      <a:pt x="12" y="7"/>
                      <a:pt x="12" y="7"/>
                    </a:cubicBezTo>
                    <a:cubicBezTo>
                      <a:pt x="13" y="8"/>
                      <a:pt x="13" y="8"/>
                      <a:pt x="13" y="9"/>
                    </a:cubicBezTo>
                    <a:cubicBezTo>
                      <a:pt x="13" y="9"/>
                      <a:pt x="12" y="10"/>
                      <a:pt x="12" y="11"/>
                    </a:cubicBezTo>
                    <a:cubicBezTo>
                      <a:pt x="11" y="11"/>
                      <a:pt x="11" y="11"/>
                      <a:pt x="10" y="11"/>
                    </a:cubicBezTo>
                    <a:cubicBezTo>
                      <a:pt x="9" y="11"/>
                      <a:pt x="9" y="11"/>
                      <a:pt x="8" y="11"/>
                    </a:cubicBezTo>
                    <a:cubicBezTo>
                      <a:pt x="8" y="10"/>
                      <a:pt x="8" y="9"/>
                      <a:pt x="8" y="9"/>
                    </a:cubicBezTo>
                    <a:close/>
                    <a:moveTo>
                      <a:pt x="13" y="15"/>
                    </a:moveTo>
                    <a:cubicBezTo>
                      <a:pt x="13" y="14"/>
                      <a:pt x="14" y="14"/>
                      <a:pt x="14" y="13"/>
                    </a:cubicBezTo>
                    <a:cubicBezTo>
                      <a:pt x="15" y="13"/>
                      <a:pt x="15" y="13"/>
                      <a:pt x="16" y="13"/>
                    </a:cubicBezTo>
                    <a:cubicBezTo>
                      <a:pt x="17" y="13"/>
                      <a:pt x="17" y="13"/>
                      <a:pt x="18" y="13"/>
                    </a:cubicBezTo>
                    <a:cubicBezTo>
                      <a:pt x="18" y="14"/>
                      <a:pt x="18" y="14"/>
                      <a:pt x="18" y="15"/>
                    </a:cubicBezTo>
                    <a:cubicBezTo>
                      <a:pt x="18" y="16"/>
                      <a:pt x="18" y="16"/>
                      <a:pt x="17" y="17"/>
                    </a:cubicBezTo>
                    <a:cubicBezTo>
                      <a:pt x="17" y="17"/>
                      <a:pt x="16" y="17"/>
                      <a:pt x="15" y="17"/>
                    </a:cubicBezTo>
                    <a:cubicBezTo>
                      <a:pt x="15" y="17"/>
                      <a:pt x="14" y="17"/>
                      <a:pt x="14" y="17"/>
                    </a:cubicBezTo>
                    <a:cubicBezTo>
                      <a:pt x="13" y="16"/>
                      <a:pt x="13" y="16"/>
                      <a:pt x="13" y="15"/>
                    </a:cubicBezTo>
                    <a:close/>
                    <a:moveTo>
                      <a:pt x="19" y="21"/>
                    </a:moveTo>
                    <a:cubicBezTo>
                      <a:pt x="19" y="21"/>
                      <a:pt x="19" y="20"/>
                      <a:pt x="20" y="20"/>
                    </a:cubicBezTo>
                    <a:cubicBezTo>
                      <a:pt x="20" y="19"/>
                      <a:pt x="21" y="19"/>
                      <a:pt x="22" y="19"/>
                    </a:cubicBezTo>
                    <a:cubicBezTo>
                      <a:pt x="22" y="19"/>
                      <a:pt x="23" y="19"/>
                      <a:pt x="23" y="20"/>
                    </a:cubicBezTo>
                    <a:cubicBezTo>
                      <a:pt x="24" y="20"/>
                      <a:pt x="24" y="21"/>
                      <a:pt x="24" y="21"/>
                    </a:cubicBezTo>
                    <a:cubicBezTo>
                      <a:pt x="24" y="22"/>
                      <a:pt x="23" y="23"/>
                      <a:pt x="23" y="23"/>
                    </a:cubicBezTo>
                    <a:cubicBezTo>
                      <a:pt x="22" y="23"/>
                      <a:pt x="22" y="24"/>
                      <a:pt x="21" y="24"/>
                    </a:cubicBezTo>
                    <a:cubicBezTo>
                      <a:pt x="20" y="24"/>
                      <a:pt x="20" y="23"/>
                      <a:pt x="19" y="23"/>
                    </a:cubicBezTo>
                    <a:cubicBezTo>
                      <a:pt x="19" y="23"/>
                      <a:pt x="19" y="22"/>
                      <a:pt x="19" y="21"/>
                    </a:cubicBezTo>
                    <a:close/>
                    <a:moveTo>
                      <a:pt x="27" y="3"/>
                    </a:moveTo>
                    <a:cubicBezTo>
                      <a:pt x="27" y="2"/>
                      <a:pt x="27" y="1"/>
                      <a:pt x="28" y="1"/>
                    </a:cubicBezTo>
                    <a:cubicBezTo>
                      <a:pt x="28" y="0"/>
                      <a:pt x="29" y="0"/>
                      <a:pt x="29" y="0"/>
                    </a:cubicBezTo>
                    <a:cubicBezTo>
                      <a:pt x="30" y="0"/>
                      <a:pt x="31" y="0"/>
                      <a:pt x="31" y="1"/>
                    </a:cubicBezTo>
                    <a:cubicBezTo>
                      <a:pt x="32" y="1"/>
                      <a:pt x="32" y="2"/>
                      <a:pt x="32" y="3"/>
                    </a:cubicBezTo>
                    <a:cubicBezTo>
                      <a:pt x="32" y="3"/>
                      <a:pt x="31" y="4"/>
                      <a:pt x="31" y="4"/>
                    </a:cubicBezTo>
                    <a:cubicBezTo>
                      <a:pt x="30" y="5"/>
                      <a:pt x="30" y="5"/>
                      <a:pt x="29" y="5"/>
                    </a:cubicBezTo>
                    <a:cubicBezTo>
                      <a:pt x="28" y="5"/>
                      <a:pt x="28" y="5"/>
                      <a:pt x="27" y="4"/>
                    </a:cubicBezTo>
                    <a:cubicBezTo>
                      <a:pt x="27" y="4"/>
                      <a:pt x="27" y="3"/>
                      <a:pt x="27" y="3"/>
                    </a:cubicBezTo>
                    <a:close/>
                    <a:moveTo>
                      <a:pt x="26" y="9"/>
                    </a:moveTo>
                    <a:cubicBezTo>
                      <a:pt x="26" y="8"/>
                      <a:pt x="27" y="8"/>
                      <a:pt x="27" y="7"/>
                    </a:cubicBezTo>
                    <a:cubicBezTo>
                      <a:pt x="28" y="7"/>
                      <a:pt x="28" y="6"/>
                      <a:pt x="29" y="6"/>
                    </a:cubicBezTo>
                    <a:cubicBezTo>
                      <a:pt x="30" y="6"/>
                      <a:pt x="30" y="7"/>
                      <a:pt x="31" y="7"/>
                    </a:cubicBezTo>
                    <a:cubicBezTo>
                      <a:pt x="31" y="8"/>
                      <a:pt x="31" y="8"/>
                      <a:pt x="31" y="9"/>
                    </a:cubicBezTo>
                    <a:cubicBezTo>
                      <a:pt x="31" y="9"/>
                      <a:pt x="31" y="10"/>
                      <a:pt x="30" y="11"/>
                    </a:cubicBezTo>
                    <a:cubicBezTo>
                      <a:pt x="30" y="11"/>
                      <a:pt x="29" y="11"/>
                      <a:pt x="29" y="11"/>
                    </a:cubicBezTo>
                    <a:cubicBezTo>
                      <a:pt x="28" y="11"/>
                      <a:pt x="27" y="11"/>
                      <a:pt x="27" y="11"/>
                    </a:cubicBezTo>
                    <a:cubicBezTo>
                      <a:pt x="26" y="10"/>
                      <a:pt x="26" y="9"/>
                      <a:pt x="26" y="9"/>
                    </a:cubicBezTo>
                    <a:close/>
                    <a:moveTo>
                      <a:pt x="26" y="15"/>
                    </a:moveTo>
                    <a:cubicBezTo>
                      <a:pt x="26" y="14"/>
                      <a:pt x="26" y="14"/>
                      <a:pt x="27" y="13"/>
                    </a:cubicBezTo>
                    <a:cubicBezTo>
                      <a:pt x="27" y="13"/>
                      <a:pt x="28" y="13"/>
                      <a:pt x="28" y="13"/>
                    </a:cubicBezTo>
                    <a:cubicBezTo>
                      <a:pt x="29" y="13"/>
                      <a:pt x="30" y="13"/>
                      <a:pt x="30" y="13"/>
                    </a:cubicBezTo>
                    <a:cubicBezTo>
                      <a:pt x="31" y="14"/>
                      <a:pt x="31" y="14"/>
                      <a:pt x="31" y="15"/>
                    </a:cubicBezTo>
                    <a:cubicBezTo>
                      <a:pt x="31" y="16"/>
                      <a:pt x="30" y="16"/>
                      <a:pt x="30" y="17"/>
                    </a:cubicBezTo>
                    <a:cubicBezTo>
                      <a:pt x="29" y="17"/>
                      <a:pt x="29" y="17"/>
                      <a:pt x="28" y="17"/>
                    </a:cubicBezTo>
                    <a:cubicBezTo>
                      <a:pt x="27" y="17"/>
                      <a:pt x="27" y="17"/>
                      <a:pt x="26" y="17"/>
                    </a:cubicBezTo>
                    <a:cubicBezTo>
                      <a:pt x="26" y="16"/>
                      <a:pt x="26" y="16"/>
                      <a:pt x="26" y="15"/>
                    </a:cubicBezTo>
                    <a:close/>
                    <a:moveTo>
                      <a:pt x="25" y="21"/>
                    </a:moveTo>
                    <a:cubicBezTo>
                      <a:pt x="25" y="21"/>
                      <a:pt x="25" y="20"/>
                      <a:pt x="26" y="20"/>
                    </a:cubicBezTo>
                    <a:cubicBezTo>
                      <a:pt x="27" y="19"/>
                      <a:pt x="27" y="19"/>
                      <a:pt x="28" y="19"/>
                    </a:cubicBezTo>
                    <a:cubicBezTo>
                      <a:pt x="28" y="19"/>
                      <a:pt x="29" y="19"/>
                      <a:pt x="29" y="20"/>
                    </a:cubicBezTo>
                    <a:cubicBezTo>
                      <a:pt x="30" y="20"/>
                      <a:pt x="30" y="21"/>
                      <a:pt x="30" y="21"/>
                    </a:cubicBezTo>
                    <a:cubicBezTo>
                      <a:pt x="30" y="22"/>
                      <a:pt x="30" y="23"/>
                      <a:pt x="29" y="23"/>
                    </a:cubicBezTo>
                    <a:cubicBezTo>
                      <a:pt x="29" y="23"/>
                      <a:pt x="28" y="24"/>
                      <a:pt x="27" y="24"/>
                    </a:cubicBezTo>
                    <a:cubicBezTo>
                      <a:pt x="27" y="24"/>
                      <a:pt x="26" y="23"/>
                      <a:pt x="26" y="23"/>
                    </a:cubicBezTo>
                    <a:cubicBezTo>
                      <a:pt x="25" y="23"/>
                      <a:pt x="25" y="22"/>
                      <a:pt x="25" y="21"/>
                    </a:cubicBezTo>
                    <a:close/>
                    <a:moveTo>
                      <a:pt x="25" y="27"/>
                    </a:moveTo>
                    <a:cubicBezTo>
                      <a:pt x="25" y="27"/>
                      <a:pt x="25" y="26"/>
                      <a:pt x="25" y="26"/>
                    </a:cubicBezTo>
                    <a:cubicBezTo>
                      <a:pt x="26" y="25"/>
                      <a:pt x="27" y="25"/>
                      <a:pt x="27" y="25"/>
                    </a:cubicBezTo>
                    <a:cubicBezTo>
                      <a:pt x="28" y="25"/>
                      <a:pt x="29" y="25"/>
                      <a:pt x="29" y="26"/>
                    </a:cubicBezTo>
                    <a:cubicBezTo>
                      <a:pt x="29" y="26"/>
                      <a:pt x="30" y="27"/>
                      <a:pt x="30" y="27"/>
                    </a:cubicBezTo>
                    <a:cubicBezTo>
                      <a:pt x="30" y="28"/>
                      <a:pt x="29" y="29"/>
                      <a:pt x="29" y="29"/>
                    </a:cubicBezTo>
                    <a:cubicBezTo>
                      <a:pt x="28" y="30"/>
                      <a:pt x="28" y="30"/>
                      <a:pt x="27" y="30"/>
                    </a:cubicBezTo>
                    <a:cubicBezTo>
                      <a:pt x="26" y="30"/>
                      <a:pt x="26" y="30"/>
                      <a:pt x="25" y="29"/>
                    </a:cubicBezTo>
                    <a:cubicBezTo>
                      <a:pt x="25" y="29"/>
                      <a:pt x="25" y="28"/>
                      <a:pt x="25"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grpSp>
        <p:sp>
          <p:nvSpPr>
            <p:cNvPr id="565" name="Rectangle 564"/>
            <p:cNvSpPr/>
            <p:nvPr/>
          </p:nvSpPr>
          <p:spPr>
            <a:xfrm>
              <a:off x="8932833" y="4823592"/>
              <a:ext cx="2635769" cy="997832"/>
            </a:xfrm>
            <a:prstGeom prst="rect">
              <a:avLst/>
            </a:prstGeom>
          </p:spPr>
          <p:txBody>
            <a:bodyPr wrap="square">
              <a:spAutoFit/>
            </a:bodyPr>
            <a:lstStyle/>
            <a:p>
              <a:pPr defTabSz="896386">
                <a:lnSpc>
                  <a:spcPct val="90000"/>
                </a:lnSpc>
                <a:spcAft>
                  <a:spcPts val="588"/>
                </a:spcAft>
                <a:defRPr/>
              </a:pPr>
              <a:r>
                <a:rPr lang="en-US" sz="1567" kern="0" dirty="0">
                  <a:gradFill>
                    <a:gsLst>
                      <a:gs pos="85841">
                        <a:srgbClr val="0078D7"/>
                      </a:gs>
                      <a:gs pos="46018">
                        <a:srgbClr val="0078D7"/>
                      </a:gs>
                    </a:gsLst>
                    <a:lin ang="5400000" scaled="1"/>
                  </a:gradFill>
                </a:rPr>
                <a:t>Operations</a:t>
              </a:r>
              <a:r>
                <a:rPr lang="en-US" sz="1567" kern="0" dirty="0">
                  <a:gradFill>
                    <a:gsLst>
                      <a:gs pos="15929">
                        <a:srgbClr val="505050"/>
                      </a:gs>
                      <a:gs pos="46018">
                        <a:srgbClr val="505050"/>
                      </a:gs>
                    </a:gsLst>
                    <a:lin ang="5400000" scaled="1"/>
                  </a:gradFill>
                </a:rPr>
                <a:t> automates deployment and monitors deployed apps from central repository</a:t>
              </a:r>
            </a:p>
          </p:txBody>
        </p:sp>
      </p:grpSp>
      <p:sp>
        <p:nvSpPr>
          <p:cNvPr id="312" name="Freeform 5"/>
          <p:cNvSpPr>
            <a:spLocks noChangeAspect="1" noEditPoints="1"/>
          </p:cNvSpPr>
          <p:nvPr/>
        </p:nvSpPr>
        <p:spPr bwMode="auto">
          <a:xfrm>
            <a:off x="4860806" y="2040809"/>
            <a:ext cx="1151730" cy="889516"/>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320" name="TextBox 319"/>
          <p:cNvSpPr txBox="1"/>
          <p:nvPr/>
        </p:nvSpPr>
        <p:spPr>
          <a:xfrm>
            <a:off x="4800493" y="2894583"/>
            <a:ext cx="2600327" cy="506858"/>
          </a:xfrm>
          <a:prstGeom prst="rect">
            <a:avLst/>
          </a:prstGeom>
          <a:noFill/>
        </p:spPr>
        <p:txBody>
          <a:bodyPr wrap="none" lIns="179259" tIns="143407" rIns="179259" bIns="143407" rtlCol="0">
            <a:spAutoFit/>
          </a:bodyPr>
          <a:lstStyle/>
          <a:p>
            <a:pPr defTabSz="896386">
              <a:lnSpc>
                <a:spcPct val="90000"/>
              </a:lnSpc>
              <a:spcAft>
                <a:spcPts val="588"/>
              </a:spcAft>
              <a:defRPr/>
            </a:pPr>
            <a:r>
              <a:rPr lang="en-US" sz="1568" b="1" kern="0" dirty="0">
                <a:gradFill>
                  <a:gsLst>
                    <a:gs pos="46018">
                      <a:srgbClr val="FFFFFF"/>
                    </a:gs>
                    <a:gs pos="73451">
                      <a:srgbClr val="FFFFFF"/>
                    </a:gs>
                  </a:gsLst>
                  <a:lin ang="5400000" scaled="1"/>
                </a:gradFill>
              </a:rPr>
              <a:t>Physical/Virtual Servers</a:t>
            </a:r>
          </a:p>
        </p:txBody>
      </p:sp>
      <p:sp>
        <p:nvSpPr>
          <p:cNvPr id="414" name="Freeform 5"/>
          <p:cNvSpPr>
            <a:spLocks noChangeAspect="1" noEditPoints="1"/>
          </p:cNvSpPr>
          <p:nvPr/>
        </p:nvSpPr>
        <p:spPr bwMode="auto">
          <a:xfrm>
            <a:off x="6061631" y="2036719"/>
            <a:ext cx="1151730" cy="889516"/>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grpSp>
        <p:nvGrpSpPr>
          <p:cNvPr id="27" name="Group 26"/>
          <p:cNvGrpSpPr/>
          <p:nvPr/>
        </p:nvGrpSpPr>
        <p:grpSpPr>
          <a:xfrm>
            <a:off x="3542911" y="4977989"/>
            <a:ext cx="1805203" cy="472270"/>
            <a:chOff x="3613583" y="4961406"/>
            <a:chExt cx="1841662" cy="481808"/>
          </a:xfrm>
        </p:grpSpPr>
        <p:cxnSp>
          <p:nvCxnSpPr>
            <p:cNvPr id="415" name="Straight Arrow Connector 414"/>
            <p:cNvCxnSpPr/>
            <p:nvPr/>
          </p:nvCxnSpPr>
          <p:spPr>
            <a:xfrm>
              <a:off x="3613583" y="4961406"/>
              <a:ext cx="1841662" cy="481808"/>
            </a:xfrm>
            <a:prstGeom prst="straightConnector1">
              <a:avLst/>
            </a:prstGeom>
            <a:ln w="28575">
              <a:solidFill>
                <a:schemeClr val="accent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16" name="Oval 68"/>
            <p:cNvSpPr>
              <a:spLocks noChangeArrowheads="1"/>
            </p:cNvSpPr>
            <p:nvPr/>
          </p:nvSpPr>
          <p:spPr bwMode="auto">
            <a:xfrm>
              <a:off x="4423417" y="5091580"/>
              <a:ext cx="221242" cy="221153"/>
            </a:xfrm>
            <a:prstGeom prst="rect">
              <a:avLst/>
            </a:prstGeom>
            <a:solidFill>
              <a:schemeClr val="accent1"/>
            </a:solidFill>
            <a:ln w="9525">
              <a:noFill/>
              <a:round/>
              <a:headEnd/>
              <a:tailEnd/>
            </a:ln>
          </p:spPr>
          <p:txBody>
            <a:bodyPr wrap="none" lIns="91395" tIns="45698" rIns="91395" bIns="45698" anchor="ctr"/>
            <a:lstStyle/>
            <a:p>
              <a:pPr algn="ctr" defTabSz="896386">
                <a:defRPr/>
              </a:pPr>
              <a:r>
                <a:rPr lang="en-US" sz="1370" b="1" kern="0" dirty="0">
                  <a:gradFill>
                    <a:gsLst>
                      <a:gs pos="66972">
                        <a:srgbClr val="FFFFFF"/>
                      </a:gs>
                      <a:gs pos="43000">
                        <a:srgbClr val="FFFFFF"/>
                      </a:gs>
                    </a:gsLst>
                    <a:lin ang="5400000" scaled="0"/>
                  </a:gradFill>
                </a:rPr>
                <a:t>1</a:t>
              </a:r>
            </a:p>
          </p:txBody>
        </p:sp>
      </p:grpSp>
      <p:grpSp>
        <p:nvGrpSpPr>
          <p:cNvPr id="29" name="Group 28"/>
          <p:cNvGrpSpPr/>
          <p:nvPr/>
        </p:nvGrpSpPr>
        <p:grpSpPr>
          <a:xfrm>
            <a:off x="6808914" y="4928564"/>
            <a:ext cx="1879618" cy="561266"/>
            <a:chOff x="6945550" y="4910984"/>
            <a:chExt cx="1917580" cy="572602"/>
          </a:xfrm>
        </p:grpSpPr>
        <p:cxnSp>
          <p:nvCxnSpPr>
            <p:cNvPr id="417" name="Straight Arrow Connector 416"/>
            <p:cNvCxnSpPr/>
            <p:nvPr/>
          </p:nvCxnSpPr>
          <p:spPr>
            <a:xfrm flipH="1">
              <a:off x="6945550" y="4910984"/>
              <a:ext cx="1917580" cy="572602"/>
            </a:xfrm>
            <a:prstGeom prst="straightConnector1">
              <a:avLst/>
            </a:prstGeom>
            <a:ln w="28575">
              <a:solidFill>
                <a:schemeClr val="accent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18" name="Oval 68"/>
            <p:cNvSpPr>
              <a:spLocks noChangeArrowheads="1"/>
            </p:cNvSpPr>
            <p:nvPr/>
          </p:nvSpPr>
          <p:spPr bwMode="auto">
            <a:xfrm>
              <a:off x="7848663" y="5056352"/>
              <a:ext cx="221242" cy="221153"/>
            </a:xfrm>
            <a:prstGeom prst="rect">
              <a:avLst/>
            </a:prstGeom>
            <a:solidFill>
              <a:schemeClr val="accent1"/>
            </a:solidFill>
            <a:ln w="9525">
              <a:noFill/>
              <a:round/>
              <a:headEnd/>
              <a:tailEnd/>
            </a:ln>
          </p:spPr>
          <p:txBody>
            <a:bodyPr wrap="none" lIns="91395" tIns="45698" rIns="91395" bIns="45698" anchor="ctr"/>
            <a:lstStyle/>
            <a:p>
              <a:pPr algn="ctr" defTabSz="896386">
                <a:defRPr/>
              </a:pPr>
              <a:r>
                <a:rPr lang="en-US" sz="1370" b="1" kern="0" dirty="0">
                  <a:gradFill>
                    <a:gsLst>
                      <a:gs pos="66972">
                        <a:srgbClr val="FFFFFF"/>
                      </a:gs>
                      <a:gs pos="43000">
                        <a:srgbClr val="FFFFFF"/>
                      </a:gs>
                    </a:gsLst>
                    <a:lin ang="5400000" scaled="0"/>
                  </a:gradFill>
                </a:rPr>
                <a:t>2</a:t>
              </a:r>
            </a:p>
          </p:txBody>
        </p:sp>
      </p:grpSp>
      <p:grpSp>
        <p:nvGrpSpPr>
          <p:cNvPr id="31" name="Group 30"/>
          <p:cNvGrpSpPr/>
          <p:nvPr/>
        </p:nvGrpSpPr>
        <p:grpSpPr>
          <a:xfrm>
            <a:off x="7368109" y="2708849"/>
            <a:ext cx="1137061" cy="281445"/>
            <a:chOff x="7516038" y="2646436"/>
            <a:chExt cx="1160026" cy="287129"/>
          </a:xfrm>
        </p:grpSpPr>
        <p:cxnSp>
          <p:nvCxnSpPr>
            <p:cNvPr id="422" name="Straight Arrow Connector 421"/>
            <p:cNvCxnSpPr/>
            <p:nvPr/>
          </p:nvCxnSpPr>
          <p:spPr>
            <a:xfrm flipH="1" flipV="1">
              <a:off x="7516038" y="2646436"/>
              <a:ext cx="1160026" cy="287129"/>
            </a:xfrm>
            <a:prstGeom prst="straightConnector1">
              <a:avLst/>
            </a:prstGeom>
            <a:ln w="28575">
              <a:solidFill>
                <a:schemeClr val="accent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21" name="Oval 68"/>
            <p:cNvSpPr>
              <a:spLocks noChangeArrowheads="1"/>
            </p:cNvSpPr>
            <p:nvPr/>
          </p:nvSpPr>
          <p:spPr bwMode="auto">
            <a:xfrm>
              <a:off x="7987061" y="2700308"/>
              <a:ext cx="221242" cy="221153"/>
            </a:xfrm>
            <a:prstGeom prst="rect">
              <a:avLst/>
            </a:prstGeom>
            <a:solidFill>
              <a:schemeClr val="accent1"/>
            </a:solidFill>
            <a:ln w="9525">
              <a:noFill/>
              <a:round/>
              <a:headEnd/>
              <a:tailEnd/>
            </a:ln>
          </p:spPr>
          <p:txBody>
            <a:bodyPr wrap="none" lIns="91395" tIns="45698" rIns="91395" bIns="45698" anchor="ctr"/>
            <a:lstStyle/>
            <a:p>
              <a:pPr algn="ctr" defTabSz="896386">
                <a:defRPr/>
              </a:pPr>
              <a:r>
                <a:rPr lang="en-US" sz="1370" b="1" kern="0" dirty="0">
                  <a:gradFill>
                    <a:gsLst>
                      <a:gs pos="66972">
                        <a:srgbClr val="FFFFFF"/>
                      </a:gs>
                      <a:gs pos="43000">
                        <a:srgbClr val="FFFFFF"/>
                      </a:gs>
                    </a:gsLst>
                    <a:lin ang="5400000" scaled="0"/>
                  </a:gradFill>
                </a:rPr>
                <a:t>2</a:t>
              </a:r>
            </a:p>
          </p:txBody>
        </p:sp>
      </p:grpSp>
      <p:grpSp>
        <p:nvGrpSpPr>
          <p:cNvPr id="492" name="Group 491"/>
          <p:cNvGrpSpPr/>
          <p:nvPr/>
        </p:nvGrpSpPr>
        <p:grpSpPr>
          <a:xfrm>
            <a:off x="3548138" y="3556274"/>
            <a:ext cx="4845002" cy="216775"/>
            <a:chOff x="6969700" y="5010124"/>
            <a:chExt cx="4942855" cy="221153"/>
          </a:xfrm>
        </p:grpSpPr>
        <p:cxnSp>
          <p:nvCxnSpPr>
            <p:cNvPr id="493" name="Straight Arrow Connector 492"/>
            <p:cNvCxnSpPr/>
            <p:nvPr/>
          </p:nvCxnSpPr>
          <p:spPr>
            <a:xfrm flipH="1">
              <a:off x="6969700" y="5127220"/>
              <a:ext cx="4942855" cy="3933"/>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94" name="Oval 68"/>
            <p:cNvSpPr>
              <a:spLocks noChangeArrowheads="1"/>
            </p:cNvSpPr>
            <p:nvPr/>
          </p:nvSpPr>
          <p:spPr bwMode="auto">
            <a:xfrm>
              <a:off x="9476907" y="5010124"/>
              <a:ext cx="221242" cy="221153"/>
            </a:xfrm>
            <a:prstGeom prst="rect">
              <a:avLst/>
            </a:prstGeom>
            <a:solidFill>
              <a:schemeClr val="accent1"/>
            </a:solidFill>
            <a:ln w="9525">
              <a:noFill/>
              <a:round/>
              <a:headEnd/>
              <a:tailEnd/>
            </a:ln>
          </p:spPr>
          <p:txBody>
            <a:bodyPr wrap="none" lIns="91395" tIns="45698" rIns="91395" bIns="45698" anchor="ctr"/>
            <a:lstStyle/>
            <a:p>
              <a:pPr algn="ctr" defTabSz="896386">
                <a:defRPr/>
              </a:pPr>
              <a:r>
                <a:rPr lang="en-US" sz="1370" b="1" kern="0" dirty="0">
                  <a:gradFill>
                    <a:gsLst>
                      <a:gs pos="66972">
                        <a:srgbClr val="FFFFFF"/>
                      </a:gs>
                      <a:gs pos="43000">
                        <a:srgbClr val="FFFFFF"/>
                      </a:gs>
                    </a:gsLst>
                    <a:lin ang="5400000" scaled="0"/>
                  </a:gradFill>
                </a:rPr>
                <a:t>3</a:t>
              </a:r>
            </a:p>
          </p:txBody>
        </p:sp>
      </p:grpSp>
      <p:sp>
        <p:nvSpPr>
          <p:cNvPr id="496" name="Rectangle 495"/>
          <p:cNvSpPr/>
          <p:nvPr/>
        </p:nvSpPr>
        <p:spPr>
          <a:xfrm>
            <a:off x="4170982" y="3808972"/>
            <a:ext cx="3940374" cy="535199"/>
          </a:xfrm>
          <a:prstGeom prst="rect">
            <a:avLst/>
          </a:prstGeom>
        </p:spPr>
        <p:txBody>
          <a:bodyPr wrap="square">
            <a:spAutoFit/>
          </a:bodyPr>
          <a:lstStyle/>
          <a:p>
            <a:pPr defTabSz="896386">
              <a:lnSpc>
                <a:spcPct val="90000"/>
              </a:lnSpc>
              <a:spcAft>
                <a:spcPts val="588"/>
              </a:spcAft>
              <a:defRPr/>
            </a:pPr>
            <a:r>
              <a:rPr lang="en-US" sz="1567" kern="0" dirty="0">
                <a:gradFill>
                  <a:gsLst>
                    <a:gs pos="85841">
                      <a:srgbClr val="0078D7"/>
                    </a:gs>
                    <a:gs pos="46018">
                      <a:srgbClr val="0078D7"/>
                    </a:gs>
                  </a:gsLst>
                  <a:lin ang="5400000" scaled="1"/>
                </a:gradFill>
              </a:rPr>
              <a:t>Operations</a:t>
            </a:r>
            <a:r>
              <a:rPr lang="en-US" sz="1567" kern="0" dirty="0">
                <a:gradFill>
                  <a:gsLst>
                    <a:gs pos="15929">
                      <a:srgbClr val="505050"/>
                    </a:gs>
                    <a:gs pos="46018">
                      <a:srgbClr val="505050"/>
                    </a:gs>
                  </a:gsLst>
                  <a:lin ang="5400000" scaled="1"/>
                </a:gradFill>
              </a:rPr>
              <a:t> collaborates with </a:t>
            </a:r>
            <a:r>
              <a:rPr lang="en-US" sz="1567" kern="0" dirty="0">
                <a:gradFill>
                  <a:gsLst>
                    <a:gs pos="85841">
                      <a:srgbClr val="0078D7"/>
                    </a:gs>
                    <a:gs pos="46018">
                      <a:srgbClr val="0078D7"/>
                    </a:gs>
                  </a:gsLst>
                  <a:lin ang="5400000" scaled="1"/>
                </a:gradFill>
              </a:rPr>
              <a:t>developers </a:t>
            </a:r>
            <a:r>
              <a:rPr lang="en-US" sz="1567" kern="0" dirty="0">
                <a:gradFill>
                  <a:gsLst>
                    <a:gs pos="15929">
                      <a:srgbClr val="505050"/>
                    </a:gs>
                    <a:gs pos="46018">
                      <a:srgbClr val="505050"/>
                    </a:gs>
                  </a:gsLst>
                  <a:lin ang="5400000" scaled="1"/>
                </a:gradFill>
              </a:rPr>
              <a:t>to provide app metrics and insights</a:t>
            </a:r>
          </a:p>
        </p:txBody>
      </p:sp>
      <p:grpSp>
        <p:nvGrpSpPr>
          <p:cNvPr id="497" name="Group 496"/>
          <p:cNvGrpSpPr/>
          <p:nvPr/>
        </p:nvGrpSpPr>
        <p:grpSpPr>
          <a:xfrm rot="17911915">
            <a:off x="597412" y="2927751"/>
            <a:ext cx="802557" cy="601423"/>
            <a:chOff x="5690188" y="2800883"/>
            <a:chExt cx="799207" cy="731153"/>
          </a:xfrm>
          <a:solidFill>
            <a:schemeClr val="accent1"/>
          </a:solidFill>
        </p:grpSpPr>
        <p:sp>
          <p:nvSpPr>
            <p:cNvPr id="498" name="Block Arc 497"/>
            <p:cNvSpPr/>
            <p:nvPr/>
          </p:nvSpPr>
          <p:spPr bwMode="auto">
            <a:xfrm rot="7725774">
              <a:off x="5747914" y="2790556"/>
              <a:ext cx="731153" cy="751808"/>
            </a:xfrm>
            <a:prstGeom prst="blockArc">
              <a:avLst>
                <a:gd name="adj1" fmla="val 4105831"/>
                <a:gd name="adj2" fmla="val 16706539"/>
                <a:gd name="adj3" fmla="val 1167"/>
              </a:avLst>
            </a:prstGeom>
            <a:grp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187" tIns="143351" rIns="179187" bIns="143351" numCol="1" spcCol="0" rtlCol="0" fromWordArt="0" anchor="t" anchorCtr="0" forceAA="0" compatLnSpc="1">
              <a:prstTxWarp prst="textNoShape">
                <a:avLst/>
              </a:prstTxWarp>
              <a:noAutofit/>
            </a:bodyPr>
            <a:lstStyle/>
            <a:p>
              <a:pPr algn="ctr" defTabSz="895564" fontAlgn="base">
                <a:lnSpc>
                  <a:spcPct val="90000"/>
                </a:lnSpc>
                <a:spcBef>
                  <a:spcPct val="0"/>
                </a:spcBef>
                <a:spcAft>
                  <a:spcPct val="0"/>
                </a:spcAft>
                <a:defRPr/>
              </a:pPr>
              <a:endParaRPr lang="en-US" sz="1960" kern="0" spc="-49" dirty="0">
                <a:gradFill>
                  <a:gsLst>
                    <a:gs pos="1250">
                      <a:srgbClr val="FFFFFF"/>
                    </a:gs>
                    <a:gs pos="10417">
                      <a:srgbClr val="FFFFFF"/>
                    </a:gs>
                  </a:gsLst>
                  <a:lin ang="5400000" scaled="0"/>
                </a:gradFill>
              </a:endParaRPr>
            </a:p>
          </p:txBody>
        </p:sp>
        <p:sp>
          <p:nvSpPr>
            <p:cNvPr id="499" name="Isosceles Triangle 498"/>
            <p:cNvSpPr/>
            <p:nvPr/>
          </p:nvSpPr>
          <p:spPr bwMode="auto">
            <a:xfrm rot="700520" flipV="1">
              <a:off x="5690188" y="3003791"/>
              <a:ext cx="149095" cy="136402"/>
            </a:xfrm>
            <a:prstGeom prst="triangle">
              <a:avLst/>
            </a:prstGeom>
            <a:grp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187" tIns="143351" rIns="179187" bIns="143351" numCol="1" spcCol="0" rtlCol="0" fromWordArt="0" anchor="t" anchorCtr="0" forceAA="0" compatLnSpc="1">
              <a:prstTxWarp prst="textNoShape">
                <a:avLst/>
              </a:prstTxWarp>
              <a:noAutofit/>
            </a:bodyPr>
            <a:lstStyle/>
            <a:p>
              <a:pPr algn="ctr" defTabSz="895564" fontAlgn="base">
                <a:lnSpc>
                  <a:spcPct val="90000"/>
                </a:lnSpc>
                <a:spcBef>
                  <a:spcPct val="0"/>
                </a:spcBef>
                <a:spcAft>
                  <a:spcPct val="0"/>
                </a:spcAft>
                <a:defRPr/>
              </a:pPr>
              <a:endParaRPr lang="en-US" sz="1960" kern="0" spc="-49" dirty="0">
                <a:gradFill>
                  <a:gsLst>
                    <a:gs pos="1250">
                      <a:srgbClr val="FFFFFF"/>
                    </a:gs>
                    <a:gs pos="10417">
                      <a:srgbClr val="FFFFFF"/>
                    </a:gs>
                  </a:gsLst>
                  <a:lin ang="5400000" scaled="0"/>
                </a:gradFill>
              </a:endParaRPr>
            </a:p>
          </p:txBody>
        </p:sp>
      </p:grpSp>
      <p:sp>
        <p:nvSpPr>
          <p:cNvPr id="500" name="Rectangle 499"/>
          <p:cNvSpPr/>
          <p:nvPr/>
        </p:nvSpPr>
        <p:spPr>
          <a:xfrm>
            <a:off x="500575" y="2134332"/>
            <a:ext cx="2924154" cy="524753"/>
          </a:xfrm>
          <a:prstGeom prst="rect">
            <a:avLst/>
          </a:prstGeom>
        </p:spPr>
        <p:txBody>
          <a:bodyPr wrap="square">
            <a:spAutoFit/>
          </a:bodyPr>
          <a:lstStyle/>
          <a:p>
            <a:pPr defTabSz="896386">
              <a:lnSpc>
                <a:spcPct val="90000"/>
              </a:lnSpc>
              <a:spcAft>
                <a:spcPts val="588"/>
              </a:spcAft>
              <a:defRPr/>
            </a:pPr>
            <a:r>
              <a:rPr lang="en-US" sz="1567" kern="0" dirty="0">
                <a:gradFill>
                  <a:gsLst>
                    <a:gs pos="85841">
                      <a:srgbClr val="0078D7"/>
                    </a:gs>
                    <a:gs pos="46018">
                      <a:srgbClr val="0078D7"/>
                    </a:gs>
                  </a:gsLst>
                  <a:lin ang="5400000" scaled="1"/>
                </a:gradFill>
              </a:rPr>
              <a:t>Developers</a:t>
            </a:r>
            <a:r>
              <a:rPr lang="en-US" sz="1567" b="1" kern="0" dirty="0">
                <a:gradFill>
                  <a:gsLst>
                    <a:gs pos="15929">
                      <a:srgbClr val="505050"/>
                    </a:gs>
                    <a:gs pos="46018">
                      <a:srgbClr val="505050"/>
                    </a:gs>
                  </a:gsLst>
                  <a:lin ang="5400000" scaled="1"/>
                </a:gradFill>
              </a:rPr>
              <a:t> </a:t>
            </a:r>
            <a:r>
              <a:rPr lang="en-US" sz="1567" kern="0" dirty="0">
                <a:gradFill>
                  <a:gsLst>
                    <a:gs pos="15929">
                      <a:srgbClr val="505050"/>
                    </a:gs>
                    <a:gs pos="46018">
                      <a:srgbClr val="505050"/>
                    </a:gs>
                  </a:gsLst>
                  <a:lin ang="5400000" scaled="1"/>
                </a:gradFill>
              </a:rPr>
              <a:t>update, iterate, and deploy updated containers</a:t>
            </a:r>
          </a:p>
        </p:txBody>
      </p:sp>
      <p:grpSp>
        <p:nvGrpSpPr>
          <p:cNvPr id="7" name="Group 6"/>
          <p:cNvGrpSpPr/>
          <p:nvPr/>
        </p:nvGrpSpPr>
        <p:grpSpPr>
          <a:xfrm>
            <a:off x="5097999" y="2306005"/>
            <a:ext cx="310450" cy="303399"/>
            <a:chOff x="5200079" y="2131930"/>
            <a:chExt cx="316720" cy="309527"/>
          </a:xfrm>
        </p:grpSpPr>
        <p:grpSp>
          <p:nvGrpSpPr>
            <p:cNvPr id="508" name="Group 507"/>
            <p:cNvGrpSpPr/>
            <p:nvPr/>
          </p:nvGrpSpPr>
          <p:grpSpPr>
            <a:xfrm>
              <a:off x="5248872" y="2165172"/>
              <a:ext cx="219134" cy="245915"/>
              <a:chOff x="2304394" y="2806764"/>
              <a:chExt cx="203894" cy="228812"/>
            </a:xfrm>
            <a:solidFill>
              <a:srgbClr val="00188F"/>
            </a:solidFill>
          </p:grpSpPr>
          <p:sp>
            <p:nvSpPr>
              <p:cNvPr id="515"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516"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517"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grpSp>
        <p:sp>
          <p:nvSpPr>
            <p:cNvPr id="509" name="Rounded Rectangle 508"/>
            <p:cNvSpPr/>
            <p:nvPr/>
          </p:nvSpPr>
          <p:spPr bwMode="auto">
            <a:xfrm>
              <a:off x="5200079" y="2131930"/>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p:cNvGrpSpPr/>
          <p:nvPr/>
        </p:nvGrpSpPr>
        <p:grpSpPr>
          <a:xfrm>
            <a:off x="5464893" y="2306005"/>
            <a:ext cx="310450" cy="303399"/>
            <a:chOff x="5574383" y="2131930"/>
            <a:chExt cx="316720" cy="309527"/>
          </a:xfrm>
        </p:grpSpPr>
        <p:grpSp>
          <p:nvGrpSpPr>
            <p:cNvPr id="510" name="Group 509"/>
            <p:cNvGrpSpPr/>
            <p:nvPr/>
          </p:nvGrpSpPr>
          <p:grpSpPr>
            <a:xfrm>
              <a:off x="5623176" y="2165172"/>
              <a:ext cx="219134" cy="245915"/>
              <a:chOff x="2304394" y="2806764"/>
              <a:chExt cx="203894" cy="228812"/>
            </a:xfrm>
            <a:solidFill>
              <a:srgbClr val="00188F"/>
            </a:solidFill>
          </p:grpSpPr>
          <p:sp>
            <p:nvSpPr>
              <p:cNvPr id="51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51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51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grpSp>
        <p:sp>
          <p:nvSpPr>
            <p:cNvPr id="511" name="Rounded Rectangle 510"/>
            <p:cNvSpPr/>
            <p:nvPr/>
          </p:nvSpPr>
          <p:spPr bwMode="auto">
            <a:xfrm>
              <a:off x="5574383" y="2131930"/>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4" name="Group 13"/>
          <p:cNvGrpSpPr/>
          <p:nvPr/>
        </p:nvGrpSpPr>
        <p:grpSpPr>
          <a:xfrm>
            <a:off x="6298823" y="2306005"/>
            <a:ext cx="310450" cy="303399"/>
            <a:chOff x="6425157" y="2131930"/>
            <a:chExt cx="316720" cy="309527"/>
          </a:xfrm>
        </p:grpSpPr>
        <p:grpSp>
          <p:nvGrpSpPr>
            <p:cNvPr id="519" name="Group 518"/>
            <p:cNvGrpSpPr/>
            <p:nvPr/>
          </p:nvGrpSpPr>
          <p:grpSpPr>
            <a:xfrm>
              <a:off x="6473950" y="2165172"/>
              <a:ext cx="219134" cy="245915"/>
              <a:chOff x="2304394" y="2806764"/>
              <a:chExt cx="203894" cy="228812"/>
            </a:xfrm>
            <a:solidFill>
              <a:srgbClr val="00188F"/>
            </a:solidFill>
          </p:grpSpPr>
          <p:sp>
            <p:nvSpPr>
              <p:cNvPr id="526"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527"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528"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grpSp>
        <p:sp>
          <p:nvSpPr>
            <p:cNvPr id="520" name="Rounded Rectangle 519"/>
            <p:cNvSpPr/>
            <p:nvPr/>
          </p:nvSpPr>
          <p:spPr bwMode="auto">
            <a:xfrm>
              <a:off x="6425157" y="2131930"/>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 name="Group 14"/>
          <p:cNvGrpSpPr/>
          <p:nvPr/>
        </p:nvGrpSpPr>
        <p:grpSpPr>
          <a:xfrm>
            <a:off x="6665717" y="2306005"/>
            <a:ext cx="310450" cy="303399"/>
            <a:chOff x="6799461" y="2131930"/>
            <a:chExt cx="316720" cy="309527"/>
          </a:xfrm>
        </p:grpSpPr>
        <p:grpSp>
          <p:nvGrpSpPr>
            <p:cNvPr id="521" name="Group 520"/>
            <p:cNvGrpSpPr/>
            <p:nvPr/>
          </p:nvGrpSpPr>
          <p:grpSpPr>
            <a:xfrm>
              <a:off x="6848254" y="2165172"/>
              <a:ext cx="219134" cy="245915"/>
              <a:chOff x="2304394" y="2806764"/>
              <a:chExt cx="203894" cy="228812"/>
            </a:xfrm>
            <a:solidFill>
              <a:srgbClr val="00188F"/>
            </a:solidFill>
          </p:grpSpPr>
          <p:sp>
            <p:nvSpPr>
              <p:cNvPr id="52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52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52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grpSp>
        <p:sp>
          <p:nvSpPr>
            <p:cNvPr id="522" name="Rounded Rectangle 521"/>
            <p:cNvSpPr/>
            <p:nvPr/>
          </p:nvSpPr>
          <p:spPr bwMode="auto">
            <a:xfrm>
              <a:off x="6799461" y="2131930"/>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7" name="Group 36"/>
          <p:cNvGrpSpPr/>
          <p:nvPr/>
        </p:nvGrpSpPr>
        <p:grpSpPr>
          <a:xfrm>
            <a:off x="5761664" y="5319307"/>
            <a:ext cx="310450" cy="303399"/>
            <a:chOff x="2922559" y="6145713"/>
            <a:chExt cx="316720" cy="309527"/>
          </a:xfrm>
        </p:grpSpPr>
        <p:grpSp>
          <p:nvGrpSpPr>
            <p:cNvPr id="541" name="Group 540"/>
            <p:cNvGrpSpPr/>
            <p:nvPr/>
          </p:nvGrpSpPr>
          <p:grpSpPr>
            <a:xfrm>
              <a:off x="2971352" y="6178955"/>
              <a:ext cx="219134" cy="245915"/>
              <a:chOff x="2304394" y="2806764"/>
              <a:chExt cx="203894" cy="228812"/>
            </a:xfrm>
            <a:solidFill>
              <a:srgbClr val="008272"/>
            </a:solidFill>
          </p:grpSpPr>
          <p:sp>
            <p:nvSpPr>
              <p:cNvPr id="548"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BCF2"/>
              </a:solid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549"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BCF2"/>
              </a:solid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550"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BCF2"/>
              </a:solid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grpSp>
        <p:sp>
          <p:nvSpPr>
            <p:cNvPr id="542" name="Rounded Rectangle 541"/>
            <p:cNvSpPr/>
            <p:nvPr/>
          </p:nvSpPr>
          <p:spPr bwMode="auto">
            <a:xfrm>
              <a:off x="2922559" y="6145713"/>
              <a:ext cx="316720" cy="309527"/>
            </a:xfrm>
            <a:prstGeom prst="roundRect">
              <a:avLst/>
            </a:prstGeom>
            <a:no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51" name="Group 550"/>
          <p:cNvGrpSpPr/>
          <p:nvPr/>
        </p:nvGrpSpPr>
        <p:grpSpPr>
          <a:xfrm>
            <a:off x="5098129" y="2305083"/>
            <a:ext cx="310450" cy="303399"/>
            <a:chOff x="2922559" y="6145713"/>
            <a:chExt cx="316720" cy="309527"/>
          </a:xfrm>
        </p:grpSpPr>
        <p:grpSp>
          <p:nvGrpSpPr>
            <p:cNvPr id="552" name="Group 551"/>
            <p:cNvGrpSpPr/>
            <p:nvPr/>
          </p:nvGrpSpPr>
          <p:grpSpPr>
            <a:xfrm>
              <a:off x="2971352" y="6178955"/>
              <a:ext cx="219134" cy="245915"/>
              <a:chOff x="2304394" y="2806764"/>
              <a:chExt cx="203894" cy="228812"/>
            </a:xfrm>
            <a:solidFill>
              <a:srgbClr val="008272"/>
            </a:solidFill>
          </p:grpSpPr>
          <p:sp>
            <p:nvSpPr>
              <p:cNvPr id="55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BCF2"/>
              </a:solidFill>
              <a:ln w="9525">
                <a:solidFill>
                  <a:srgbClr val="00BCF2"/>
                </a:solid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55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BCF2"/>
              </a:solidFill>
              <a:ln w="9525">
                <a:solidFill>
                  <a:srgbClr val="00BCF2"/>
                </a:solid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55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BCF2"/>
              </a:solidFill>
              <a:ln w="9525">
                <a:solidFill>
                  <a:srgbClr val="00BCF2"/>
                </a:solid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grpSp>
        <p:sp>
          <p:nvSpPr>
            <p:cNvPr id="555" name="Rounded Rectangle 554"/>
            <p:cNvSpPr/>
            <p:nvPr/>
          </p:nvSpPr>
          <p:spPr bwMode="auto">
            <a:xfrm>
              <a:off x="2922559" y="6145713"/>
              <a:ext cx="316720" cy="309527"/>
            </a:xfrm>
            <a:prstGeom prst="roundRect">
              <a:avLst/>
            </a:prstGeom>
            <a:no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0" name="Group 559"/>
          <p:cNvGrpSpPr/>
          <p:nvPr/>
        </p:nvGrpSpPr>
        <p:grpSpPr>
          <a:xfrm>
            <a:off x="6301811" y="2306005"/>
            <a:ext cx="310450" cy="303399"/>
            <a:chOff x="2922559" y="6145713"/>
            <a:chExt cx="316720" cy="309527"/>
          </a:xfrm>
        </p:grpSpPr>
        <p:grpSp>
          <p:nvGrpSpPr>
            <p:cNvPr id="574" name="Group 573"/>
            <p:cNvGrpSpPr/>
            <p:nvPr/>
          </p:nvGrpSpPr>
          <p:grpSpPr>
            <a:xfrm>
              <a:off x="2971352" y="6178955"/>
              <a:ext cx="219134" cy="245915"/>
              <a:chOff x="2304394" y="2806764"/>
              <a:chExt cx="203894" cy="228812"/>
            </a:xfrm>
            <a:solidFill>
              <a:srgbClr val="008272"/>
            </a:solidFill>
          </p:grpSpPr>
          <p:sp>
            <p:nvSpPr>
              <p:cNvPr id="576"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BCF2"/>
              </a:solidFill>
              <a:ln w="9525">
                <a:solidFill>
                  <a:srgbClr val="00BCF2"/>
                </a:solid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577"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BCF2"/>
              </a:solidFill>
              <a:ln w="9525">
                <a:solidFill>
                  <a:srgbClr val="00BCF2"/>
                </a:solid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578"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BCF2"/>
              </a:solidFill>
              <a:ln w="9525">
                <a:solidFill>
                  <a:srgbClr val="00BCF2"/>
                </a:solid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grpSp>
        <p:sp>
          <p:nvSpPr>
            <p:cNvPr id="575" name="Rounded Rectangle 574"/>
            <p:cNvSpPr/>
            <p:nvPr/>
          </p:nvSpPr>
          <p:spPr bwMode="auto">
            <a:xfrm>
              <a:off x="2922559" y="6145713"/>
              <a:ext cx="316720" cy="309527"/>
            </a:xfrm>
            <a:prstGeom prst="roundRect">
              <a:avLst/>
            </a:prstGeom>
            <a:no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8" name="Group 37"/>
          <p:cNvGrpSpPr/>
          <p:nvPr/>
        </p:nvGrpSpPr>
        <p:grpSpPr>
          <a:xfrm>
            <a:off x="985366" y="3521163"/>
            <a:ext cx="448421" cy="438236"/>
            <a:chOff x="160801" y="4317457"/>
            <a:chExt cx="457478" cy="447088"/>
          </a:xfrm>
        </p:grpSpPr>
        <p:sp>
          <p:nvSpPr>
            <p:cNvPr id="581" name="Rounded Rectangle 580"/>
            <p:cNvSpPr/>
            <p:nvPr/>
          </p:nvSpPr>
          <p:spPr bwMode="auto">
            <a:xfrm>
              <a:off x="160801" y="4317457"/>
              <a:ext cx="457478" cy="447088"/>
            </a:xfrm>
            <a:prstGeom prst="roundRect">
              <a:avLst/>
            </a:prstGeom>
            <a:no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80" name="Group 579"/>
            <p:cNvGrpSpPr/>
            <p:nvPr/>
          </p:nvGrpSpPr>
          <p:grpSpPr>
            <a:xfrm>
              <a:off x="241006" y="4365473"/>
              <a:ext cx="316523" cy="355206"/>
              <a:chOff x="2304394" y="2806764"/>
              <a:chExt cx="203894" cy="228812"/>
            </a:xfrm>
            <a:solidFill>
              <a:srgbClr val="00188F"/>
            </a:solidFill>
          </p:grpSpPr>
          <p:sp>
            <p:nvSpPr>
              <p:cNvPr id="58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58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58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grpSp>
      </p:grpSp>
      <p:sp>
        <p:nvSpPr>
          <p:cNvPr id="306" name="Title 1"/>
          <p:cNvSpPr txBox="1">
            <a:spLocks/>
          </p:cNvSpPr>
          <p:nvPr/>
        </p:nvSpPr>
        <p:spPr>
          <a:xfrm>
            <a:off x="269239" y="1080473"/>
            <a:ext cx="8487617" cy="34937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2745" spc="0">
                <a:gradFill>
                  <a:gsLst>
                    <a:gs pos="7965">
                      <a:srgbClr val="0078D7"/>
                    </a:gs>
                    <a:gs pos="34000">
                      <a:srgbClr val="0078D7"/>
                    </a:gs>
                  </a:gsLst>
                  <a:lin ang="5400000" scaled="1"/>
                </a:gradFill>
                <a:cs typeface="Segoe UI Semilight" panose="020B0402040204020203" pitchFamily="34" charset="0"/>
              </a:rPr>
              <a:t>Creation, deployment, and management</a:t>
            </a:r>
          </a:p>
        </p:txBody>
      </p:sp>
    </p:spTree>
    <p:extLst>
      <p:ext uri="{BB962C8B-B14F-4D97-AF65-F5344CB8AC3E}">
        <p14:creationId xmlns:p14="http://schemas.microsoft.com/office/powerpoint/2010/main" val="1724263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0"/>
                                        </p:tgtEl>
                                        <p:attrNameLst>
                                          <p:attrName>style.visibility</p:attrName>
                                        </p:attrNameLst>
                                      </p:cBhvr>
                                      <p:to>
                                        <p:strVal val="visible"/>
                                      </p:to>
                                    </p:set>
                                    <p:animEffect transition="in" filter="fade">
                                      <p:cBhvr>
                                        <p:cTn id="10" dur="500"/>
                                        <p:tgtEl>
                                          <p:spTgt spid="260"/>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31"/>
                                        </p:tgtEl>
                                        <p:attrNameLst>
                                          <p:attrName>style.visibility</p:attrName>
                                        </p:attrNameLst>
                                      </p:cBhvr>
                                      <p:to>
                                        <p:strVal val="visible"/>
                                      </p:to>
                                    </p:set>
                                    <p:animEffect transition="in" filter="fade">
                                      <p:cBhvr>
                                        <p:cTn id="19" dur="500"/>
                                        <p:tgtEl>
                                          <p:spTgt spid="83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par>
                          <p:cTn id="25" fill="hold">
                            <p:stCondLst>
                              <p:cond delay="500"/>
                            </p:stCondLst>
                            <p:childTnLst>
                              <p:par>
                                <p:cTn id="26" presetID="22" presetClass="entr" presetSubtype="2" fill="hold"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right)">
                                      <p:cBhvr>
                                        <p:cTn id="28" dur="500"/>
                                        <p:tgtEl>
                                          <p:spTgt spid="29"/>
                                        </p:tgtEl>
                                      </p:cBhvr>
                                    </p:animEffect>
                                  </p:childTnLst>
                                </p:cTn>
                              </p:par>
                              <p:par>
                                <p:cTn id="29" presetID="22" presetClass="entr" presetSubtype="2"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right)">
                                      <p:cBhvr>
                                        <p:cTn id="31" dur="500"/>
                                        <p:tgtEl>
                                          <p:spTgt spid="31"/>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309"/>
                                        </p:tgtEl>
                                        <p:attrNameLst>
                                          <p:attrName>style.visibility</p:attrName>
                                        </p:attrNameLst>
                                      </p:cBhvr>
                                      <p:to>
                                        <p:strVal val="visible"/>
                                      </p:to>
                                    </p:set>
                                    <p:animEffect transition="in" filter="fade">
                                      <p:cBhvr>
                                        <p:cTn id="35" dur="500"/>
                                        <p:tgtEl>
                                          <p:spTgt spid="309"/>
                                        </p:tgtEl>
                                      </p:cBhvr>
                                    </p:animEffect>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320"/>
                                        </p:tgtEl>
                                        <p:attrNameLst>
                                          <p:attrName>style.visibility</p:attrName>
                                        </p:attrNameLst>
                                      </p:cBhvr>
                                      <p:to>
                                        <p:strVal val="visible"/>
                                      </p:to>
                                    </p:set>
                                    <p:animEffect transition="in" filter="fade">
                                      <p:cBhvr>
                                        <p:cTn id="39" dur="500"/>
                                        <p:tgtEl>
                                          <p:spTgt spid="32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14"/>
                                        </p:tgtEl>
                                        <p:attrNameLst>
                                          <p:attrName>style.visibility</p:attrName>
                                        </p:attrNameLst>
                                      </p:cBhvr>
                                      <p:to>
                                        <p:strVal val="visible"/>
                                      </p:to>
                                    </p:set>
                                    <p:animEffect transition="in" filter="fade">
                                      <p:cBhvr>
                                        <p:cTn id="42" dur="500"/>
                                        <p:tgtEl>
                                          <p:spTgt spid="414"/>
                                        </p:tgtEl>
                                      </p:cBhvr>
                                    </p:animEffect>
                                  </p:childTnLst>
                                </p:cTn>
                              </p:par>
                              <p:par>
                                <p:cTn id="43" presetID="10" presetClass="entr" presetSubtype="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10" presetClass="entr" presetSubtype="0" fill="hold"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par>
                                <p:cTn id="52" presetID="10" presetClass="entr" presetSubtype="0" fill="hold" nodeType="with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500"/>
                                        <p:tgtEl>
                                          <p:spTgt spid="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12"/>
                                        </p:tgtEl>
                                        <p:attrNameLst>
                                          <p:attrName>style.visibility</p:attrName>
                                        </p:attrNameLst>
                                      </p:cBhvr>
                                      <p:to>
                                        <p:strVal val="visible"/>
                                      </p:to>
                                    </p:set>
                                    <p:animEffect transition="in" filter="fade">
                                      <p:cBhvr>
                                        <p:cTn id="57" dur="500"/>
                                        <p:tgtEl>
                                          <p:spTgt spid="31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492"/>
                                        </p:tgtEl>
                                        <p:attrNameLst>
                                          <p:attrName>style.visibility</p:attrName>
                                        </p:attrNameLst>
                                      </p:cBhvr>
                                      <p:to>
                                        <p:strVal val="visible"/>
                                      </p:to>
                                    </p:set>
                                    <p:animEffect transition="in" filter="wipe(right)">
                                      <p:cBhvr>
                                        <p:cTn id="62" dur="500"/>
                                        <p:tgtEl>
                                          <p:spTgt spid="492"/>
                                        </p:tgtEl>
                                      </p:cBhvr>
                                    </p:animEffect>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496"/>
                                        </p:tgtEl>
                                        <p:attrNameLst>
                                          <p:attrName>style.visibility</p:attrName>
                                        </p:attrNameLst>
                                      </p:cBhvr>
                                      <p:to>
                                        <p:strVal val="visible"/>
                                      </p:to>
                                    </p:set>
                                    <p:animEffect transition="in" filter="fade">
                                      <p:cBhvr>
                                        <p:cTn id="66" dur="500"/>
                                        <p:tgtEl>
                                          <p:spTgt spid="496"/>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2" fill="hold" nodeType="clickEffect">
                                  <p:stCondLst>
                                    <p:cond delay="0"/>
                                  </p:stCondLst>
                                  <p:childTnLst>
                                    <p:set>
                                      <p:cBhvr>
                                        <p:cTn id="70" dur="1" fill="hold">
                                          <p:stCondLst>
                                            <p:cond delay="0"/>
                                          </p:stCondLst>
                                        </p:cTn>
                                        <p:tgtEl>
                                          <p:spTgt spid="497"/>
                                        </p:tgtEl>
                                        <p:attrNameLst>
                                          <p:attrName>style.visibility</p:attrName>
                                        </p:attrNameLst>
                                      </p:cBhvr>
                                      <p:to>
                                        <p:strVal val="visible"/>
                                      </p:to>
                                    </p:set>
                                    <p:animEffect transition="in" filter="wipe(right)">
                                      <p:cBhvr>
                                        <p:cTn id="71" dur="500"/>
                                        <p:tgtEl>
                                          <p:spTgt spid="497"/>
                                        </p:tgtEl>
                                      </p:cBhvr>
                                    </p:animEffect>
                                  </p:childTnLst>
                                </p:cTn>
                              </p:par>
                            </p:childTnLst>
                          </p:cTn>
                        </p:par>
                        <p:par>
                          <p:cTn id="72" fill="hold">
                            <p:stCondLst>
                              <p:cond delay="500"/>
                            </p:stCondLst>
                            <p:childTnLst>
                              <p:par>
                                <p:cTn id="73" presetID="10" presetClass="entr" presetSubtype="0" fill="hold" grpId="0" nodeType="afterEffect">
                                  <p:stCondLst>
                                    <p:cond delay="0"/>
                                  </p:stCondLst>
                                  <p:childTnLst>
                                    <p:set>
                                      <p:cBhvr>
                                        <p:cTn id="74" dur="1" fill="hold">
                                          <p:stCondLst>
                                            <p:cond delay="0"/>
                                          </p:stCondLst>
                                        </p:cTn>
                                        <p:tgtEl>
                                          <p:spTgt spid="500"/>
                                        </p:tgtEl>
                                        <p:attrNameLst>
                                          <p:attrName>style.visibility</p:attrName>
                                        </p:attrNameLst>
                                      </p:cBhvr>
                                      <p:to>
                                        <p:strVal val="visible"/>
                                      </p:to>
                                    </p:set>
                                    <p:animEffect transition="in" filter="fade">
                                      <p:cBhvr>
                                        <p:cTn id="75" dur="500"/>
                                        <p:tgtEl>
                                          <p:spTgt spid="500"/>
                                        </p:tgtEl>
                                      </p:cBhvr>
                                    </p:animEffect>
                                  </p:childTnLst>
                                </p:cTn>
                              </p:par>
                            </p:childTnLst>
                          </p:cTn>
                        </p:par>
                        <p:par>
                          <p:cTn id="76" fill="hold">
                            <p:stCondLst>
                              <p:cond delay="1000"/>
                            </p:stCondLst>
                            <p:childTnLst>
                              <p:par>
                                <p:cTn id="77" presetID="22" presetClass="entr" presetSubtype="4" fill="hold" nodeType="after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wipe(down)">
                                      <p:cBhvr>
                                        <p:cTn id="79" dur="500"/>
                                        <p:tgtEl>
                                          <p:spTgt spid="38"/>
                                        </p:tgtEl>
                                      </p:cBhvr>
                                    </p:animEffect>
                                  </p:childTnLst>
                                </p:cTn>
                              </p:par>
                              <p:par>
                                <p:cTn id="80" presetID="22" presetClass="exit" presetSubtype="4" fill="hold" nodeType="withEffect">
                                  <p:stCondLst>
                                    <p:cond delay="0"/>
                                  </p:stCondLst>
                                  <p:childTnLst>
                                    <p:animEffect transition="out" filter="wipe(down)">
                                      <p:cBhvr>
                                        <p:cTn id="81" dur="500"/>
                                        <p:tgtEl>
                                          <p:spTgt spid="19"/>
                                        </p:tgtEl>
                                      </p:cBhvr>
                                    </p:animEffect>
                                    <p:set>
                                      <p:cBhvr>
                                        <p:cTn id="82" dur="1" fill="hold">
                                          <p:stCondLst>
                                            <p:cond delay="499"/>
                                          </p:stCondLst>
                                        </p:cTn>
                                        <p:tgtEl>
                                          <p:spTgt spid="19"/>
                                        </p:tgtEl>
                                        <p:attrNameLst>
                                          <p:attrName>style.visibility</p:attrName>
                                        </p:attrNameLst>
                                      </p:cBhvr>
                                      <p:to>
                                        <p:strVal val="hidden"/>
                                      </p:to>
                                    </p:set>
                                  </p:childTnLst>
                                </p:cTn>
                              </p:par>
                            </p:childTnLst>
                          </p:cTn>
                        </p:par>
                        <p:par>
                          <p:cTn id="83" fill="hold">
                            <p:stCondLst>
                              <p:cond delay="1500"/>
                            </p:stCondLst>
                            <p:childTnLst>
                              <p:par>
                                <p:cTn id="84" presetID="22" presetClass="entr" presetSubtype="4" fill="hold" nodeType="afterEffect">
                                  <p:stCondLst>
                                    <p:cond delay="0"/>
                                  </p:stCondLst>
                                  <p:childTnLst>
                                    <p:set>
                                      <p:cBhvr>
                                        <p:cTn id="85" dur="1" fill="hold">
                                          <p:stCondLst>
                                            <p:cond delay="0"/>
                                          </p:stCondLst>
                                        </p:cTn>
                                        <p:tgtEl>
                                          <p:spTgt spid="37"/>
                                        </p:tgtEl>
                                        <p:attrNameLst>
                                          <p:attrName>style.visibility</p:attrName>
                                        </p:attrNameLst>
                                      </p:cBhvr>
                                      <p:to>
                                        <p:strVal val="visible"/>
                                      </p:to>
                                    </p:set>
                                    <p:animEffect transition="in" filter="wipe(down)">
                                      <p:cBhvr>
                                        <p:cTn id="86" dur="500"/>
                                        <p:tgtEl>
                                          <p:spTgt spid="37"/>
                                        </p:tgtEl>
                                      </p:cBhvr>
                                    </p:animEffect>
                                  </p:childTnLst>
                                </p:cTn>
                              </p:par>
                              <p:par>
                                <p:cTn id="87" presetID="22" presetClass="exit" presetSubtype="4" fill="hold" nodeType="withEffect">
                                  <p:stCondLst>
                                    <p:cond delay="0"/>
                                  </p:stCondLst>
                                  <p:childTnLst>
                                    <p:animEffect transition="out" filter="wipe(down)">
                                      <p:cBhvr>
                                        <p:cTn id="88" dur="500"/>
                                        <p:tgtEl>
                                          <p:spTgt spid="4"/>
                                        </p:tgtEl>
                                      </p:cBhvr>
                                    </p:animEffect>
                                    <p:set>
                                      <p:cBhvr>
                                        <p:cTn id="89" dur="1" fill="hold">
                                          <p:stCondLst>
                                            <p:cond delay="499"/>
                                          </p:stCondLst>
                                        </p:cTn>
                                        <p:tgtEl>
                                          <p:spTgt spid="4"/>
                                        </p:tgtEl>
                                        <p:attrNameLst>
                                          <p:attrName>style.visibility</p:attrName>
                                        </p:attrNameLst>
                                      </p:cBhvr>
                                      <p:to>
                                        <p:strVal val="hidden"/>
                                      </p:to>
                                    </p:set>
                                  </p:childTnLst>
                                </p:cTn>
                              </p:par>
                            </p:childTnLst>
                          </p:cTn>
                        </p:par>
                        <p:par>
                          <p:cTn id="90" fill="hold">
                            <p:stCondLst>
                              <p:cond delay="2000"/>
                            </p:stCondLst>
                            <p:childTnLst>
                              <p:par>
                                <p:cTn id="91" presetID="22" presetClass="entr" presetSubtype="4" fill="hold" nodeType="afterEffect">
                                  <p:stCondLst>
                                    <p:cond delay="0"/>
                                  </p:stCondLst>
                                  <p:childTnLst>
                                    <p:set>
                                      <p:cBhvr>
                                        <p:cTn id="92" dur="1" fill="hold">
                                          <p:stCondLst>
                                            <p:cond delay="0"/>
                                          </p:stCondLst>
                                        </p:cTn>
                                        <p:tgtEl>
                                          <p:spTgt spid="551"/>
                                        </p:tgtEl>
                                        <p:attrNameLst>
                                          <p:attrName>style.visibility</p:attrName>
                                        </p:attrNameLst>
                                      </p:cBhvr>
                                      <p:to>
                                        <p:strVal val="visible"/>
                                      </p:to>
                                    </p:set>
                                    <p:animEffect transition="in" filter="wipe(down)">
                                      <p:cBhvr>
                                        <p:cTn id="93" dur="500"/>
                                        <p:tgtEl>
                                          <p:spTgt spid="551"/>
                                        </p:tgtEl>
                                      </p:cBhvr>
                                    </p:animEffect>
                                  </p:childTnLst>
                                </p:cTn>
                              </p:par>
                              <p:par>
                                <p:cTn id="94" presetID="22" presetClass="entr" presetSubtype="4" fill="hold" nodeType="withEffect">
                                  <p:stCondLst>
                                    <p:cond delay="0"/>
                                  </p:stCondLst>
                                  <p:childTnLst>
                                    <p:set>
                                      <p:cBhvr>
                                        <p:cTn id="95" dur="1" fill="hold">
                                          <p:stCondLst>
                                            <p:cond delay="0"/>
                                          </p:stCondLst>
                                        </p:cTn>
                                        <p:tgtEl>
                                          <p:spTgt spid="560"/>
                                        </p:tgtEl>
                                        <p:attrNameLst>
                                          <p:attrName>style.visibility</p:attrName>
                                        </p:attrNameLst>
                                      </p:cBhvr>
                                      <p:to>
                                        <p:strVal val="visible"/>
                                      </p:to>
                                    </p:set>
                                    <p:animEffect transition="in" filter="wipe(down)">
                                      <p:cBhvr>
                                        <p:cTn id="96" dur="500"/>
                                        <p:tgtEl>
                                          <p:spTgt spid="560"/>
                                        </p:tgtEl>
                                      </p:cBhvr>
                                    </p:animEffect>
                                  </p:childTnLst>
                                </p:cTn>
                              </p:par>
                              <p:par>
                                <p:cTn id="97" presetID="22" presetClass="exit" presetSubtype="4" fill="hold" nodeType="withEffect">
                                  <p:stCondLst>
                                    <p:cond delay="0"/>
                                  </p:stCondLst>
                                  <p:childTnLst>
                                    <p:animEffect transition="out" filter="wipe(down)">
                                      <p:cBhvr>
                                        <p:cTn id="98" dur="500"/>
                                        <p:tgtEl>
                                          <p:spTgt spid="7"/>
                                        </p:tgtEl>
                                      </p:cBhvr>
                                    </p:animEffect>
                                    <p:set>
                                      <p:cBhvr>
                                        <p:cTn id="99" dur="1" fill="hold">
                                          <p:stCondLst>
                                            <p:cond delay="499"/>
                                          </p:stCondLst>
                                        </p:cTn>
                                        <p:tgtEl>
                                          <p:spTgt spid="7"/>
                                        </p:tgtEl>
                                        <p:attrNameLst>
                                          <p:attrName>style.visibility</p:attrName>
                                        </p:attrNameLst>
                                      </p:cBhvr>
                                      <p:to>
                                        <p:strVal val="hidden"/>
                                      </p:to>
                                    </p:set>
                                  </p:childTnLst>
                                </p:cTn>
                              </p:par>
                              <p:par>
                                <p:cTn id="100" presetID="22" presetClass="exit" presetSubtype="4" fill="hold" nodeType="withEffect">
                                  <p:stCondLst>
                                    <p:cond delay="0"/>
                                  </p:stCondLst>
                                  <p:childTnLst>
                                    <p:animEffect transition="out" filter="wipe(down)">
                                      <p:cBhvr>
                                        <p:cTn id="101" dur="500"/>
                                        <p:tgtEl>
                                          <p:spTgt spid="14"/>
                                        </p:tgtEl>
                                      </p:cBhvr>
                                    </p:animEffect>
                                    <p:set>
                                      <p:cBhvr>
                                        <p:cTn id="10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1" grpId="0"/>
      <p:bldP spid="260" grpId="0" animBg="1"/>
      <p:bldP spid="312" grpId="0" animBg="1"/>
      <p:bldP spid="320" grpId="0"/>
      <p:bldP spid="414" grpId="0" animBg="1"/>
      <p:bldP spid="496" grpId="0"/>
      <p:bldP spid="50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45133" y="1203584"/>
            <a:ext cx="11961545" cy="3068379"/>
          </a:xfrm>
          <a:prstGeom prst="rect">
            <a:avLst/>
          </a:prstGeom>
        </p:spPr>
        <p:txBody>
          <a:bodyPr>
            <a:normAutofit/>
          </a:bodyPr>
          <a:lstStyle/>
          <a:p>
            <a:pPr marL="0" indent="0">
              <a:buNone/>
            </a:pPr>
            <a:r>
              <a:rPr lang="en-US" sz="4019" b="1" dirty="0"/>
              <a:t>Docker Containers</a:t>
            </a:r>
            <a:r>
              <a:rPr lang="en-US" dirty="0"/>
              <a:t> </a:t>
            </a:r>
            <a:r>
              <a:rPr lang="en-US" sz="3137" dirty="0"/>
              <a:t>Actual running instance of a container (writable)</a:t>
            </a:r>
          </a:p>
          <a:p>
            <a:endParaRPr lang="en-US" sz="3137" b="1" dirty="0"/>
          </a:p>
          <a:p>
            <a:pPr marL="0" indent="0">
              <a:buNone/>
            </a:pPr>
            <a:r>
              <a:rPr lang="en-US" sz="4019" b="1" dirty="0"/>
              <a:t>Docker Images</a:t>
            </a:r>
            <a:r>
              <a:rPr lang="en-US" dirty="0"/>
              <a:t>  </a:t>
            </a:r>
            <a:r>
              <a:rPr lang="en-US" sz="3137" dirty="0"/>
              <a:t>ready-only (</a:t>
            </a:r>
            <a:r>
              <a:rPr lang="en-US" sz="3200" dirty="0"/>
              <a:t>Immutable)</a:t>
            </a:r>
            <a:r>
              <a:rPr lang="en-US" sz="3137" dirty="0"/>
              <a:t> templates that help define Docker containers</a:t>
            </a:r>
          </a:p>
          <a:p>
            <a:pPr marL="0" indent="0">
              <a:buNone/>
            </a:pPr>
            <a:endParaRPr lang="en-US" dirty="0"/>
          </a:p>
          <a:p>
            <a:pPr marL="0" indent="0">
              <a:buNone/>
            </a:pPr>
            <a:endParaRPr lang="en-US" dirty="0"/>
          </a:p>
        </p:txBody>
      </p:sp>
      <p:sp>
        <p:nvSpPr>
          <p:cNvPr id="2" name="Title 1"/>
          <p:cNvSpPr>
            <a:spLocks noGrp="1"/>
          </p:cNvSpPr>
          <p:nvPr>
            <p:ph type="title"/>
          </p:nvPr>
        </p:nvSpPr>
        <p:spPr>
          <a:xfrm>
            <a:off x="194537" y="142109"/>
            <a:ext cx="10514108" cy="741675"/>
          </a:xfrm>
        </p:spPr>
        <p:txBody>
          <a:bodyPr/>
          <a:lstStyle/>
          <a:p>
            <a:r>
              <a:rPr lang="en-US" dirty="0"/>
              <a:t>Terminology</a:t>
            </a:r>
          </a:p>
        </p:txBody>
      </p:sp>
      <p:sp>
        <p:nvSpPr>
          <p:cNvPr id="4" name="Rounded Rectangle 3"/>
          <p:cNvSpPr/>
          <p:nvPr/>
        </p:nvSpPr>
        <p:spPr bwMode="auto">
          <a:xfrm>
            <a:off x="2517774" y="4453764"/>
            <a:ext cx="4191000" cy="1822714"/>
          </a:xfrm>
          <a:prstGeom prst="roundRect">
            <a:avLst/>
          </a:prstGeom>
          <a:solidFill>
            <a:schemeClr val="tx1"/>
          </a:solidFill>
          <a:ln w="19050">
            <a:solidFill>
              <a:srgbClr val="008272"/>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Rounded Rectangle 4"/>
          <p:cNvSpPr/>
          <p:nvPr/>
        </p:nvSpPr>
        <p:spPr bwMode="auto">
          <a:xfrm>
            <a:off x="2517774" y="4904995"/>
            <a:ext cx="3733800" cy="1365514"/>
          </a:xfrm>
          <a:prstGeom prst="roundRect">
            <a:avLst/>
          </a:prstGeom>
          <a:solidFill>
            <a:schemeClr val="tx1"/>
          </a:solidFill>
          <a:ln w="19050">
            <a:solidFill>
              <a:schemeClr val="accent6"/>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Rounded Rectangle 5"/>
          <p:cNvSpPr/>
          <p:nvPr/>
        </p:nvSpPr>
        <p:spPr bwMode="auto">
          <a:xfrm>
            <a:off x="2517774" y="5362196"/>
            <a:ext cx="3352800" cy="902462"/>
          </a:xfrm>
          <a:prstGeom prst="roundRect">
            <a:avLst/>
          </a:prstGeom>
          <a:solidFill>
            <a:schemeClr val="tx1"/>
          </a:solidFill>
          <a:ln w="19050">
            <a:solidFill>
              <a:schemeClr val="accent6"/>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Rounded Rectangle 6"/>
          <p:cNvSpPr/>
          <p:nvPr/>
        </p:nvSpPr>
        <p:spPr bwMode="auto">
          <a:xfrm>
            <a:off x="2517774" y="5813543"/>
            <a:ext cx="2971800" cy="457083"/>
          </a:xfrm>
          <a:prstGeom prst="roundRect">
            <a:avLst/>
          </a:prstGeom>
          <a:solidFill>
            <a:schemeClr val="tx1"/>
          </a:solidFill>
          <a:ln w="19050">
            <a:solidFill>
              <a:schemeClr val="accent6"/>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Rectangle 7"/>
          <p:cNvSpPr/>
          <p:nvPr/>
        </p:nvSpPr>
        <p:spPr bwMode="auto">
          <a:xfrm>
            <a:off x="2517774" y="5819395"/>
            <a:ext cx="2133600" cy="451231"/>
          </a:xfrm>
          <a:prstGeom prst="rect">
            <a:avLst/>
          </a:prstGeom>
          <a:solidFill>
            <a:schemeClr val="tx1"/>
          </a:solidFill>
          <a:ln w="127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chemeClr val="bg1"/>
                </a:solidFill>
              </a:rPr>
              <a:t>Read Layer</a:t>
            </a:r>
          </a:p>
        </p:txBody>
      </p:sp>
      <p:sp>
        <p:nvSpPr>
          <p:cNvPr id="9" name="Rectangle 8"/>
          <p:cNvSpPr/>
          <p:nvPr/>
        </p:nvSpPr>
        <p:spPr bwMode="auto">
          <a:xfrm>
            <a:off x="2517774" y="4910964"/>
            <a:ext cx="2133600" cy="451231"/>
          </a:xfrm>
          <a:prstGeom prst="rect">
            <a:avLst/>
          </a:prstGeom>
          <a:solidFill>
            <a:schemeClr val="tx1"/>
          </a:solidFill>
          <a:ln w="127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chemeClr val="bg1"/>
                </a:solidFill>
              </a:rPr>
              <a:t>Read Layer</a:t>
            </a:r>
          </a:p>
        </p:txBody>
      </p:sp>
      <p:sp>
        <p:nvSpPr>
          <p:cNvPr id="10" name="Rectangle 9"/>
          <p:cNvSpPr/>
          <p:nvPr/>
        </p:nvSpPr>
        <p:spPr bwMode="auto">
          <a:xfrm>
            <a:off x="2517774" y="5368164"/>
            <a:ext cx="2133600" cy="451231"/>
          </a:xfrm>
          <a:prstGeom prst="rect">
            <a:avLst/>
          </a:prstGeom>
          <a:solidFill>
            <a:schemeClr val="tx1"/>
          </a:solidFill>
          <a:ln w="127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chemeClr val="bg1"/>
                </a:solidFill>
              </a:rPr>
              <a:t>Read Layer</a:t>
            </a:r>
          </a:p>
        </p:txBody>
      </p:sp>
      <p:sp>
        <p:nvSpPr>
          <p:cNvPr id="11" name="Rectangle 10"/>
          <p:cNvSpPr/>
          <p:nvPr/>
        </p:nvSpPr>
        <p:spPr bwMode="auto">
          <a:xfrm>
            <a:off x="2517774" y="4453764"/>
            <a:ext cx="2133600" cy="451231"/>
          </a:xfrm>
          <a:prstGeom prst="rect">
            <a:avLst/>
          </a:prstGeom>
          <a:solidFill>
            <a:schemeClr val="tx1"/>
          </a:solidFill>
          <a:ln w="12700">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chemeClr val="bg1"/>
                </a:solidFill>
              </a:rPr>
              <a:t>Read-Write Layer</a:t>
            </a:r>
          </a:p>
        </p:txBody>
      </p:sp>
      <p:sp>
        <p:nvSpPr>
          <p:cNvPr id="12" name="Oval 11"/>
          <p:cNvSpPr/>
          <p:nvPr/>
        </p:nvSpPr>
        <p:spPr bwMode="auto">
          <a:xfrm>
            <a:off x="4956174" y="5892283"/>
            <a:ext cx="304800" cy="299602"/>
          </a:xfrm>
          <a:prstGeom prst="ellipse">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1</a:t>
            </a:r>
          </a:p>
        </p:txBody>
      </p:sp>
      <p:sp>
        <p:nvSpPr>
          <p:cNvPr id="13" name="Oval 12"/>
          <p:cNvSpPr/>
          <p:nvPr/>
        </p:nvSpPr>
        <p:spPr bwMode="auto">
          <a:xfrm>
            <a:off x="5453013" y="5454602"/>
            <a:ext cx="304800" cy="299602"/>
          </a:xfrm>
          <a:prstGeom prst="ellipse">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2</a:t>
            </a:r>
            <a:endParaRPr lang="en-US" sz="2000" dirty="0">
              <a:gradFill>
                <a:gsLst>
                  <a:gs pos="0">
                    <a:srgbClr val="FFFFFF"/>
                  </a:gs>
                  <a:gs pos="100000">
                    <a:srgbClr val="FFFFFF"/>
                  </a:gs>
                </a:gsLst>
                <a:lin ang="5400000" scaled="0"/>
              </a:gradFill>
            </a:endParaRPr>
          </a:p>
        </p:txBody>
      </p:sp>
      <p:sp>
        <p:nvSpPr>
          <p:cNvPr id="14" name="Oval 13"/>
          <p:cNvSpPr/>
          <p:nvPr/>
        </p:nvSpPr>
        <p:spPr bwMode="auto">
          <a:xfrm>
            <a:off x="5764296" y="4986778"/>
            <a:ext cx="304800" cy="299602"/>
          </a:xfrm>
          <a:prstGeom prst="ellipse">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3</a:t>
            </a:r>
          </a:p>
        </p:txBody>
      </p:sp>
      <p:sp>
        <p:nvSpPr>
          <p:cNvPr id="15" name="Oval 14"/>
          <p:cNvSpPr/>
          <p:nvPr/>
        </p:nvSpPr>
        <p:spPr bwMode="auto">
          <a:xfrm>
            <a:off x="6175374" y="4529578"/>
            <a:ext cx="304800" cy="299602"/>
          </a:xfrm>
          <a:prstGeom prst="ellipse">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4</a:t>
            </a:r>
          </a:p>
        </p:txBody>
      </p:sp>
      <p:cxnSp>
        <p:nvCxnSpPr>
          <p:cNvPr id="16" name="Straight Arrow Connector 15"/>
          <p:cNvCxnSpPr/>
          <p:nvPr/>
        </p:nvCxnSpPr>
        <p:spPr>
          <a:xfrm flipH="1">
            <a:off x="6480174" y="4679379"/>
            <a:ext cx="1600200" cy="0"/>
          </a:xfrm>
          <a:prstGeom prst="straightConnector1">
            <a:avLst/>
          </a:prstGeom>
          <a:ln w="19050">
            <a:solidFill>
              <a:srgbClr val="33333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6069096" y="5136580"/>
            <a:ext cx="2316078" cy="398284"/>
          </a:xfrm>
          <a:prstGeom prst="straightConnector1">
            <a:avLst/>
          </a:prstGeom>
          <a:ln w="19050">
            <a:solidFill>
              <a:srgbClr val="33333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3" idx="6"/>
          </p:cNvCxnSpPr>
          <p:nvPr/>
        </p:nvCxnSpPr>
        <p:spPr>
          <a:xfrm flipH="1" flipV="1">
            <a:off x="5757813" y="5604403"/>
            <a:ext cx="2627361" cy="5967"/>
          </a:xfrm>
          <a:prstGeom prst="straightConnector1">
            <a:avLst/>
          </a:prstGeom>
          <a:ln w="19050">
            <a:solidFill>
              <a:srgbClr val="33333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12" idx="6"/>
          </p:cNvCxnSpPr>
          <p:nvPr/>
        </p:nvCxnSpPr>
        <p:spPr>
          <a:xfrm flipH="1">
            <a:off x="5260974" y="5684665"/>
            <a:ext cx="3124200" cy="357419"/>
          </a:xfrm>
          <a:prstGeom prst="straightConnector1">
            <a:avLst/>
          </a:prstGeom>
          <a:ln w="19050">
            <a:solidFill>
              <a:srgbClr val="33333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8057321" y="4385767"/>
            <a:ext cx="2927920" cy="553998"/>
          </a:xfrm>
          <a:prstGeom prst="rect">
            <a:avLst/>
          </a:prstGeom>
        </p:spPr>
        <p:txBody>
          <a:bodyPr wrap="square">
            <a:spAutoFit/>
          </a:bodyPr>
          <a:lstStyle/>
          <a:p>
            <a:r>
              <a:rPr lang="en-US" sz="3000" dirty="0">
                <a:latin typeface="+mj-lt"/>
                <a:ea typeface="Consolas" charset="0"/>
                <a:cs typeface="Consolas" charset="0"/>
              </a:rPr>
              <a:t>Container</a:t>
            </a:r>
            <a:endParaRPr lang="en-US" sz="3000" dirty="0">
              <a:latin typeface="+mj-lt"/>
            </a:endParaRPr>
          </a:p>
        </p:txBody>
      </p:sp>
      <p:sp>
        <p:nvSpPr>
          <p:cNvPr id="21" name="Rectangle 20"/>
          <p:cNvSpPr/>
          <p:nvPr/>
        </p:nvSpPr>
        <p:spPr>
          <a:xfrm>
            <a:off x="8385172" y="5296032"/>
            <a:ext cx="1318453" cy="553998"/>
          </a:xfrm>
          <a:prstGeom prst="rect">
            <a:avLst/>
          </a:prstGeom>
        </p:spPr>
        <p:txBody>
          <a:bodyPr wrap="square">
            <a:spAutoFit/>
          </a:bodyPr>
          <a:lstStyle/>
          <a:p>
            <a:r>
              <a:rPr lang="en-US" sz="3000" dirty="0">
                <a:latin typeface="+mj-lt"/>
                <a:ea typeface="Consolas" charset="0"/>
                <a:cs typeface="Consolas" charset="0"/>
              </a:rPr>
              <a:t>Image</a:t>
            </a:r>
            <a:endParaRPr lang="en-US" sz="3000" dirty="0">
              <a:latin typeface="+mj-lt"/>
            </a:endParaRPr>
          </a:p>
        </p:txBody>
      </p:sp>
    </p:spTree>
    <p:extLst>
      <p:ext uri="{BB962C8B-B14F-4D97-AF65-F5344CB8AC3E}">
        <p14:creationId xmlns:p14="http://schemas.microsoft.com/office/powerpoint/2010/main" val="183156921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45133" y="1203584"/>
            <a:ext cx="11961545" cy="5419562"/>
          </a:xfrm>
          <a:prstGeom prst="rect">
            <a:avLst/>
          </a:prstGeom>
        </p:spPr>
        <p:txBody>
          <a:bodyPr>
            <a:normAutofit/>
          </a:bodyPr>
          <a:lstStyle/>
          <a:p>
            <a:r>
              <a:rPr lang="en-US" sz="4120" b="1" dirty="0"/>
              <a:t>Host</a:t>
            </a:r>
            <a:r>
              <a:rPr lang="en-US" sz="3529" dirty="0"/>
              <a:t> </a:t>
            </a:r>
            <a:r>
              <a:rPr lang="en-US" sz="3137" dirty="0"/>
              <a:t>Place where containers run</a:t>
            </a:r>
            <a:endParaRPr lang="en-US" b="1" dirty="0"/>
          </a:p>
          <a:p>
            <a:pPr lvl="0"/>
            <a:r>
              <a:rPr lang="en-US" sz="4117" b="1" dirty="0">
                <a:gradFill>
                  <a:gsLst>
                    <a:gs pos="1250">
                      <a:srgbClr val="505050"/>
                    </a:gs>
                    <a:gs pos="100000">
                      <a:srgbClr val="505050"/>
                    </a:gs>
                  </a:gsLst>
                  <a:lin ang="5400000" scaled="0"/>
                </a:gradFill>
              </a:rPr>
              <a:t>Client</a:t>
            </a:r>
            <a:r>
              <a:rPr lang="en-US" dirty="0">
                <a:gradFill>
                  <a:gsLst>
                    <a:gs pos="1250">
                      <a:srgbClr val="505050"/>
                    </a:gs>
                    <a:gs pos="100000">
                      <a:srgbClr val="505050"/>
                    </a:gs>
                  </a:gsLst>
                  <a:lin ang="5400000" scaled="0"/>
                </a:gradFill>
              </a:rPr>
              <a:t> </a:t>
            </a:r>
            <a:r>
              <a:rPr lang="en-US" sz="3137" dirty="0">
                <a:gradFill>
                  <a:gsLst>
                    <a:gs pos="1250">
                      <a:srgbClr val="505050"/>
                    </a:gs>
                    <a:gs pos="100000">
                      <a:srgbClr val="505050"/>
                    </a:gs>
                  </a:gsLst>
                  <a:lin ang="5400000" scaled="0"/>
                </a:gradFill>
              </a:rPr>
              <a:t>Used to interact with Host</a:t>
            </a:r>
          </a:p>
          <a:p>
            <a:r>
              <a:rPr lang="en-US" sz="4117" b="1" dirty="0"/>
              <a:t>Registry</a:t>
            </a:r>
            <a:r>
              <a:rPr lang="en-US" dirty="0"/>
              <a:t> </a:t>
            </a:r>
            <a:r>
              <a:rPr lang="en-US" sz="3137" dirty="0"/>
              <a:t>Repository of images</a:t>
            </a:r>
          </a:p>
          <a:p>
            <a:r>
              <a:rPr lang="en-US" sz="4019" b="1" dirty="0"/>
              <a:t>Container</a:t>
            </a:r>
            <a:r>
              <a:rPr lang="en-US" dirty="0"/>
              <a:t> </a:t>
            </a:r>
            <a:r>
              <a:rPr lang="en-US" sz="3137" dirty="0"/>
              <a:t>Running application instance </a:t>
            </a:r>
          </a:p>
          <a:p>
            <a:r>
              <a:rPr lang="en-US" sz="4120" b="1" dirty="0"/>
              <a:t>Image</a:t>
            </a:r>
            <a:r>
              <a:rPr lang="en-US" dirty="0"/>
              <a:t>  </a:t>
            </a:r>
            <a:r>
              <a:rPr lang="en-US" sz="3137" dirty="0"/>
              <a:t>ready-only template from which a container is created</a:t>
            </a:r>
          </a:p>
          <a:p>
            <a:r>
              <a:rPr lang="en-US" sz="4120" b="1" dirty="0" err="1"/>
              <a:t>DockerFile</a:t>
            </a:r>
            <a:r>
              <a:rPr lang="en-US" sz="3137" dirty="0"/>
              <a:t> Instructions to create an image</a:t>
            </a:r>
          </a:p>
          <a:p>
            <a:endParaRPr lang="en-US" dirty="0"/>
          </a:p>
        </p:txBody>
      </p:sp>
      <p:sp>
        <p:nvSpPr>
          <p:cNvPr id="2" name="Title 1"/>
          <p:cNvSpPr>
            <a:spLocks noGrp="1"/>
          </p:cNvSpPr>
          <p:nvPr>
            <p:ph type="title"/>
          </p:nvPr>
        </p:nvSpPr>
        <p:spPr>
          <a:xfrm>
            <a:off x="194537" y="142109"/>
            <a:ext cx="10514108" cy="741675"/>
          </a:xfrm>
        </p:spPr>
        <p:txBody>
          <a:bodyPr/>
          <a:lstStyle/>
          <a:p>
            <a:r>
              <a:rPr lang="en-US" dirty="0"/>
              <a:t>Docker Terminology</a:t>
            </a:r>
          </a:p>
        </p:txBody>
      </p:sp>
    </p:spTree>
    <p:extLst>
      <p:ext uri="{BB962C8B-B14F-4D97-AF65-F5344CB8AC3E}">
        <p14:creationId xmlns:p14="http://schemas.microsoft.com/office/powerpoint/2010/main" val="173996338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Image Registries</a:t>
            </a:r>
          </a:p>
        </p:txBody>
      </p:sp>
      <p:sp>
        <p:nvSpPr>
          <p:cNvPr id="2" name="Text Placeholder 1"/>
          <p:cNvSpPr>
            <a:spLocks noGrp="1"/>
          </p:cNvSpPr>
          <p:nvPr>
            <p:ph type="body" sz="quarter" idx="10"/>
          </p:nvPr>
        </p:nvSpPr>
        <p:spPr>
          <a:xfrm>
            <a:off x="269239" y="1189495"/>
            <a:ext cx="11653523" cy="5451694"/>
          </a:xfrm>
        </p:spPr>
        <p:txBody>
          <a:bodyPr>
            <a:normAutofit fontScale="92500" lnSpcReduction="10000"/>
          </a:bodyPr>
          <a:lstStyle/>
          <a:p>
            <a:r>
              <a:rPr lang="en-US" dirty="0"/>
              <a:t>Docker Hub and Docker Store</a:t>
            </a:r>
          </a:p>
          <a:p>
            <a:pPr lvl="1"/>
            <a:r>
              <a:rPr lang="en-US" dirty="0"/>
              <a:t>Public, Official and Private image repositories</a:t>
            </a:r>
          </a:p>
          <a:p>
            <a:endParaRPr lang="en-US" dirty="0"/>
          </a:p>
          <a:p>
            <a:r>
              <a:rPr lang="en-US" dirty="0"/>
              <a:t>Docker Trusted Registry</a:t>
            </a:r>
          </a:p>
          <a:p>
            <a:pPr lvl="1"/>
            <a:r>
              <a:rPr lang="en-US" dirty="0"/>
              <a:t>Enterprise Grade Private Registries</a:t>
            </a:r>
          </a:p>
          <a:p>
            <a:endParaRPr lang="en-US" dirty="0"/>
          </a:p>
          <a:p>
            <a:r>
              <a:rPr lang="en-US" dirty="0"/>
              <a:t>Docker Registry</a:t>
            </a:r>
          </a:p>
          <a:p>
            <a:pPr lvl="1"/>
            <a:r>
              <a:rPr lang="en-US" dirty="0"/>
              <a:t>Open source foundation of Hub and DTR</a:t>
            </a:r>
          </a:p>
          <a:p>
            <a:endParaRPr lang="en-US" dirty="0"/>
          </a:p>
          <a:p>
            <a:r>
              <a:rPr lang="en-US" dirty="0"/>
              <a:t>Azure Container Registry</a:t>
            </a:r>
          </a:p>
          <a:p>
            <a:pPr lvl="1"/>
            <a:r>
              <a:rPr lang="en-US" dirty="0"/>
              <a:t>Store your container image in local, network-close storage on Azure</a:t>
            </a:r>
          </a:p>
          <a:p>
            <a:pPr lvl="1"/>
            <a:endParaRPr lang="en-US" dirty="0"/>
          </a:p>
          <a:p>
            <a:pPr lvl="1"/>
            <a:endParaRPr lang="en-US" dirty="0"/>
          </a:p>
        </p:txBody>
      </p:sp>
      <p:pic>
        <p:nvPicPr>
          <p:cNvPr id="6" name="Picture 5"/>
          <p:cNvPicPr>
            <a:picLocks noChangeAspect="1"/>
          </p:cNvPicPr>
          <p:nvPr/>
        </p:nvPicPr>
        <p:blipFill>
          <a:blip r:embed="rId3"/>
          <a:stretch>
            <a:fillRect/>
          </a:stretch>
        </p:blipFill>
        <p:spPr>
          <a:xfrm>
            <a:off x="7515339" y="1860257"/>
            <a:ext cx="4258669" cy="328941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5614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xEl>
                                              <p:pRg st="6" end="6"/>
                                            </p:txEl>
                                          </p:spTgt>
                                        </p:tgtEl>
                                        <p:attrNameLst>
                                          <p:attrName>style.visibility</p:attrName>
                                        </p:attrNameLst>
                                      </p:cBhvr>
                                      <p:to>
                                        <p:strVal val="visible"/>
                                      </p:to>
                                    </p:set>
                                    <p:animEffect transition="in" filter="fade">
                                      <p:cBhvr>
                                        <p:cTn id="26" dur="500"/>
                                        <p:tgtEl>
                                          <p:spTgt spid="2">
                                            <p:txEl>
                                              <p:pRg st="6" end="6"/>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animEffect transition="in" filter="fade">
                                      <p:cBhvr>
                                        <p:cTn id="29" dur="500"/>
                                        <p:tgtEl>
                                          <p:spTgt spid="2">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xEl>
                                              <p:pRg st="9" end="9"/>
                                            </p:txEl>
                                          </p:spTgt>
                                        </p:tgtEl>
                                        <p:attrNameLst>
                                          <p:attrName>style.visibility</p:attrName>
                                        </p:attrNameLst>
                                      </p:cBhvr>
                                      <p:to>
                                        <p:strVal val="visible"/>
                                      </p:to>
                                    </p:set>
                                    <p:animEffect transition="in" filter="fade">
                                      <p:cBhvr>
                                        <p:cTn id="34" dur="500"/>
                                        <p:tgtEl>
                                          <p:spTgt spid="2">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animEffect transition="in" filter="fade">
                                      <p:cBhvr>
                                        <p:cTn id="37"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45133" y="1203584"/>
            <a:ext cx="11961545" cy="5419562"/>
          </a:xfrm>
          <a:prstGeom prst="rect">
            <a:avLst/>
          </a:prstGeom>
        </p:spPr>
        <p:txBody>
          <a:bodyPr>
            <a:normAutofit/>
          </a:bodyPr>
          <a:lstStyle/>
          <a:p>
            <a:r>
              <a:rPr lang="en-US" sz="4120" b="1" dirty="0"/>
              <a:t>Linux/Windows VMs</a:t>
            </a:r>
            <a:endParaRPr lang="en-US" b="1" dirty="0"/>
          </a:p>
          <a:p>
            <a:pPr lvl="0"/>
            <a:r>
              <a:rPr lang="en-US" sz="4117" b="1" dirty="0">
                <a:gradFill>
                  <a:gsLst>
                    <a:gs pos="1250">
                      <a:srgbClr val="505050"/>
                    </a:gs>
                    <a:gs pos="100000">
                      <a:srgbClr val="505050"/>
                    </a:gs>
                  </a:gsLst>
                  <a:lin ang="5400000" scaled="0"/>
                </a:gradFill>
              </a:rPr>
              <a:t>Azure App Service</a:t>
            </a:r>
          </a:p>
          <a:p>
            <a:pPr lvl="0"/>
            <a:r>
              <a:rPr lang="en-US" sz="4117" b="1" dirty="0">
                <a:gradFill>
                  <a:gsLst>
                    <a:gs pos="1250">
                      <a:srgbClr val="505050"/>
                    </a:gs>
                    <a:gs pos="100000">
                      <a:srgbClr val="505050"/>
                    </a:gs>
                  </a:gsLst>
                  <a:lin ang="5400000" scaled="0"/>
                </a:gradFill>
              </a:rPr>
              <a:t>Service Fabric</a:t>
            </a:r>
          </a:p>
          <a:p>
            <a:pPr lvl="0"/>
            <a:r>
              <a:rPr lang="en-US" sz="4117" b="1" dirty="0">
                <a:gradFill>
                  <a:gsLst>
                    <a:gs pos="1250">
                      <a:srgbClr val="505050"/>
                    </a:gs>
                    <a:gs pos="100000">
                      <a:srgbClr val="505050"/>
                    </a:gs>
                  </a:gsLst>
                  <a:lin ang="5400000" scaled="0"/>
                </a:gradFill>
              </a:rPr>
              <a:t>Custom-deployed cluster</a:t>
            </a:r>
          </a:p>
          <a:p>
            <a:pPr lvl="0"/>
            <a:r>
              <a:rPr lang="en-US" sz="4117" b="1" dirty="0">
                <a:gradFill>
                  <a:gsLst>
                    <a:gs pos="1250">
                      <a:srgbClr val="505050"/>
                    </a:gs>
                    <a:gs pos="100000">
                      <a:srgbClr val="505050"/>
                    </a:gs>
                  </a:gsLst>
                  <a:lin ang="5400000" scaled="0"/>
                </a:gradFill>
              </a:rPr>
              <a:t>Azure Container Service</a:t>
            </a:r>
          </a:p>
          <a:p>
            <a:pPr lvl="1"/>
            <a:r>
              <a:rPr lang="en-US" sz="2549" dirty="0">
                <a:gradFill>
                  <a:gsLst>
                    <a:gs pos="1250">
                      <a:srgbClr val="505050"/>
                    </a:gs>
                    <a:gs pos="100000">
                      <a:srgbClr val="505050"/>
                    </a:gs>
                  </a:gsLst>
                  <a:lin ang="5400000" scaled="0"/>
                </a:gradFill>
              </a:rPr>
              <a:t>Docker Swarm, DC/OS, Kubernetes</a:t>
            </a:r>
          </a:p>
        </p:txBody>
      </p:sp>
      <p:sp>
        <p:nvSpPr>
          <p:cNvPr id="2" name="Title 1"/>
          <p:cNvSpPr>
            <a:spLocks noGrp="1"/>
          </p:cNvSpPr>
          <p:nvPr>
            <p:ph type="title"/>
          </p:nvPr>
        </p:nvSpPr>
        <p:spPr>
          <a:xfrm>
            <a:off x="194537" y="142109"/>
            <a:ext cx="10514108" cy="741675"/>
          </a:xfrm>
        </p:spPr>
        <p:txBody>
          <a:bodyPr/>
          <a:lstStyle/>
          <a:p>
            <a:r>
              <a:rPr lang="en-US" dirty="0"/>
              <a:t>Containers on Azure</a:t>
            </a:r>
          </a:p>
        </p:txBody>
      </p:sp>
      <p:pic>
        <p:nvPicPr>
          <p:cNvPr id="4" name="Picture 3"/>
          <p:cNvPicPr>
            <a:picLocks noChangeAspect="1"/>
          </p:cNvPicPr>
          <p:nvPr/>
        </p:nvPicPr>
        <p:blipFill>
          <a:blip r:embed="rId3"/>
          <a:stretch>
            <a:fillRect/>
          </a:stretch>
        </p:blipFill>
        <p:spPr>
          <a:xfrm>
            <a:off x="2858825" y="5455403"/>
            <a:ext cx="1264211" cy="1052659"/>
          </a:xfrm>
          <a:prstGeom prst="rect">
            <a:avLst/>
          </a:prstGeom>
        </p:spPr>
      </p:pic>
      <p:pic>
        <p:nvPicPr>
          <p:cNvPr id="5" name="Picture 4"/>
          <p:cNvPicPr>
            <a:picLocks noChangeAspect="1"/>
          </p:cNvPicPr>
          <p:nvPr/>
        </p:nvPicPr>
        <p:blipFill>
          <a:blip r:embed="rId4"/>
          <a:stretch>
            <a:fillRect/>
          </a:stretch>
        </p:blipFill>
        <p:spPr>
          <a:xfrm>
            <a:off x="5011771" y="5455403"/>
            <a:ext cx="1014134" cy="983991"/>
          </a:xfrm>
          <a:prstGeom prst="rect">
            <a:avLst/>
          </a:prstGeom>
        </p:spPr>
      </p:pic>
      <p:pic>
        <p:nvPicPr>
          <p:cNvPr id="6" name="Picture 5"/>
          <p:cNvPicPr>
            <a:picLocks noChangeAspect="1"/>
          </p:cNvPicPr>
          <p:nvPr/>
        </p:nvPicPr>
        <p:blipFill>
          <a:blip r:embed="rId5"/>
          <a:stretch>
            <a:fillRect/>
          </a:stretch>
        </p:blipFill>
        <p:spPr>
          <a:xfrm>
            <a:off x="6914640" y="5495433"/>
            <a:ext cx="1025023" cy="1025023"/>
          </a:xfrm>
          <a:prstGeom prst="rect">
            <a:avLst/>
          </a:prstGeom>
        </p:spPr>
      </p:pic>
    </p:spTree>
    <p:extLst>
      <p:ext uri="{BB962C8B-B14F-4D97-AF65-F5344CB8AC3E}">
        <p14:creationId xmlns:p14="http://schemas.microsoft.com/office/powerpoint/2010/main" val="384079570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Composition and </a:t>
            </a:r>
            <a:r>
              <a:rPr lang="en-US" dirty="0"/>
              <a:t>Orchestration</a:t>
            </a:r>
          </a:p>
        </p:txBody>
      </p:sp>
      <p:sp>
        <p:nvSpPr>
          <p:cNvPr id="2" name="Text Placeholder 1"/>
          <p:cNvSpPr>
            <a:spLocks noGrp="1"/>
          </p:cNvSpPr>
          <p:nvPr>
            <p:ph type="body" sz="quarter" idx="10"/>
          </p:nvPr>
        </p:nvSpPr>
        <p:spPr>
          <a:xfrm>
            <a:off x="269239" y="1189495"/>
            <a:ext cx="11653523" cy="2715537"/>
          </a:xfrm>
        </p:spPr>
        <p:txBody>
          <a:bodyPr/>
          <a:lstStyle/>
          <a:p>
            <a:r>
              <a:rPr lang="en-US" dirty="0"/>
              <a:t>Applications typically comprised of multiple containers</a:t>
            </a:r>
          </a:p>
          <a:p>
            <a:pPr lvl="1"/>
            <a:endParaRPr lang="en-US" dirty="0"/>
          </a:p>
          <a:p>
            <a:r>
              <a:rPr lang="en-US" dirty="0"/>
              <a:t>Containers typically hosted across a cluster of nodes</a:t>
            </a:r>
          </a:p>
          <a:p>
            <a:pPr lvl="1"/>
            <a:endParaRPr lang="en-US" dirty="0"/>
          </a:p>
          <a:p>
            <a:r>
              <a:rPr lang="en-US" dirty="0"/>
              <a:t>Orchestration tooling automates this</a:t>
            </a:r>
          </a:p>
        </p:txBody>
      </p:sp>
      <p:pic>
        <p:nvPicPr>
          <p:cNvPr id="5" name="Picture 4"/>
          <p:cNvPicPr>
            <a:picLocks noChangeAspect="1"/>
          </p:cNvPicPr>
          <p:nvPr/>
        </p:nvPicPr>
        <p:blipFill>
          <a:blip r:embed="rId3"/>
          <a:stretch>
            <a:fillRect/>
          </a:stretch>
        </p:blipFill>
        <p:spPr>
          <a:xfrm>
            <a:off x="4751364" y="4008623"/>
            <a:ext cx="2689274" cy="2647015"/>
          </a:xfrm>
          <a:prstGeom prst="rect">
            <a:avLst/>
          </a:prstGeom>
        </p:spPr>
      </p:pic>
      <p:sp>
        <p:nvSpPr>
          <p:cNvPr id="10" name="Rectangle: Rounded Corners 9"/>
          <p:cNvSpPr/>
          <p:nvPr/>
        </p:nvSpPr>
        <p:spPr bwMode="auto">
          <a:xfrm>
            <a:off x="1389770" y="4771864"/>
            <a:ext cx="1792850" cy="1120531"/>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grpSp>
        <p:nvGrpSpPr>
          <p:cNvPr id="24" name="Group 23"/>
          <p:cNvGrpSpPr/>
          <p:nvPr/>
        </p:nvGrpSpPr>
        <p:grpSpPr>
          <a:xfrm>
            <a:off x="1596702" y="4881145"/>
            <a:ext cx="686399" cy="359711"/>
            <a:chOff x="4999037" y="5516300"/>
            <a:chExt cx="700163" cy="366924"/>
          </a:xfrm>
        </p:grpSpPr>
        <p:sp>
          <p:nvSpPr>
            <p:cNvPr id="73" name="Rectangle 72"/>
            <p:cNvSpPr/>
            <p:nvPr/>
          </p:nvSpPr>
          <p:spPr bwMode="auto">
            <a:xfrm>
              <a:off x="5010689" y="5527018"/>
              <a:ext cx="677419" cy="345332"/>
            </a:xfrm>
            <a:prstGeom prst="rect">
              <a:avLst/>
            </a:prstGeom>
            <a:solidFill>
              <a:schemeClr val="accent2">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74" name="Right Bracket 73"/>
            <p:cNvSpPr/>
            <p:nvPr/>
          </p:nvSpPr>
          <p:spPr>
            <a:xfrm>
              <a:off x="5648769" y="5516300"/>
              <a:ext cx="50431" cy="366924"/>
            </a:xfrm>
            <a:prstGeom prst="righ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75" name="Left Bracket 74"/>
            <p:cNvSpPr/>
            <p:nvPr/>
          </p:nvSpPr>
          <p:spPr>
            <a:xfrm>
              <a:off x="4999037" y="5516300"/>
              <a:ext cx="50431" cy="366924"/>
            </a:xfrm>
            <a:prstGeom prst="lef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30" name="Group 29"/>
          <p:cNvGrpSpPr/>
          <p:nvPr/>
        </p:nvGrpSpPr>
        <p:grpSpPr>
          <a:xfrm>
            <a:off x="1583163" y="5371611"/>
            <a:ext cx="686399" cy="359711"/>
            <a:chOff x="6045114" y="6218870"/>
            <a:chExt cx="700163" cy="366924"/>
          </a:xfrm>
        </p:grpSpPr>
        <p:sp>
          <p:nvSpPr>
            <p:cNvPr id="55" name="Rectangle 54"/>
            <p:cNvSpPr/>
            <p:nvPr/>
          </p:nvSpPr>
          <p:spPr bwMode="auto">
            <a:xfrm>
              <a:off x="6056766" y="6229588"/>
              <a:ext cx="677419" cy="345332"/>
            </a:xfrm>
            <a:prstGeom prst="rect">
              <a:avLst/>
            </a:prstGeom>
            <a:solidFill>
              <a:schemeClr val="accent6"/>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56" name="Right Bracket 55"/>
            <p:cNvSpPr/>
            <p:nvPr/>
          </p:nvSpPr>
          <p:spPr>
            <a:xfrm>
              <a:off x="6694846" y="6218870"/>
              <a:ext cx="50431" cy="366924"/>
            </a:xfrm>
            <a:prstGeom prst="rightBracket">
              <a:avLst/>
            </a:prstGeom>
            <a:ln w="2857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57" name="Left Bracket 56"/>
            <p:cNvSpPr/>
            <p:nvPr/>
          </p:nvSpPr>
          <p:spPr>
            <a:xfrm>
              <a:off x="6045114" y="6218870"/>
              <a:ext cx="50431" cy="366924"/>
            </a:xfrm>
            <a:prstGeom prst="leftBracket">
              <a:avLst/>
            </a:prstGeom>
            <a:ln w="2857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35" name="Group 34"/>
          <p:cNvGrpSpPr/>
          <p:nvPr/>
        </p:nvGrpSpPr>
        <p:grpSpPr>
          <a:xfrm>
            <a:off x="2346818" y="5150578"/>
            <a:ext cx="686399" cy="359711"/>
            <a:chOff x="6065837" y="5505426"/>
            <a:chExt cx="700163" cy="366924"/>
          </a:xfrm>
        </p:grpSpPr>
        <p:sp>
          <p:nvSpPr>
            <p:cNvPr id="40" name="Rectangle 39"/>
            <p:cNvSpPr/>
            <p:nvPr/>
          </p:nvSpPr>
          <p:spPr bwMode="auto">
            <a:xfrm>
              <a:off x="6077489" y="5516144"/>
              <a:ext cx="677419" cy="345332"/>
            </a:xfrm>
            <a:prstGeom prst="rect">
              <a:avLst/>
            </a:prstGeom>
            <a:solidFill>
              <a:schemeClr val="accent5">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41" name="Right Bracket 40"/>
            <p:cNvSpPr/>
            <p:nvPr/>
          </p:nvSpPr>
          <p:spPr>
            <a:xfrm>
              <a:off x="6715569" y="5505426"/>
              <a:ext cx="50431" cy="366924"/>
            </a:xfrm>
            <a:prstGeom prst="righ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42" name="Left Bracket 41"/>
            <p:cNvSpPr/>
            <p:nvPr/>
          </p:nvSpPr>
          <p:spPr>
            <a:xfrm>
              <a:off x="6065837" y="5505426"/>
              <a:ext cx="50431" cy="366924"/>
            </a:xfrm>
            <a:prstGeom prst="lef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sp>
        <p:nvSpPr>
          <p:cNvPr id="118" name="Arrow: Right 117"/>
          <p:cNvSpPr/>
          <p:nvPr/>
        </p:nvSpPr>
        <p:spPr bwMode="auto">
          <a:xfrm>
            <a:off x="3309955" y="5074685"/>
            <a:ext cx="1820812" cy="614866"/>
          </a:xfrm>
          <a:prstGeom prst="rightArrow">
            <a:avLst>
              <a:gd name="adj1" fmla="val 53471"/>
              <a:gd name="adj2" fmla="val 48264"/>
            </a:avLst>
          </a:prstGeom>
          <a:ln>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123" name="Arrow: Right 122"/>
          <p:cNvSpPr/>
          <p:nvPr/>
        </p:nvSpPr>
        <p:spPr bwMode="auto">
          <a:xfrm>
            <a:off x="7188571" y="5022924"/>
            <a:ext cx="1820812" cy="614866"/>
          </a:xfrm>
          <a:prstGeom prst="rightArrow">
            <a:avLst>
              <a:gd name="adj1" fmla="val 53471"/>
              <a:gd name="adj2" fmla="val 48264"/>
            </a:avLst>
          </a:prstGeom>
          <a:ln>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124" name="Freeform 7"/>
          <p:cNvSpPr>
            <a:spLocks noChangeAspect="1" noEditPoints="1"/>
          </p:cNvSpPr>
          <p:nvPr/>
        </p:nvSpPr>
        <p:spPr bwMode="auto">
          <a:xfrm>
            <a:off x="10320945" y="5213542"/>
            <a:ext cx="962572" cy="848495"/>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1">
              <a:alpha val="55000"/>
            </a:schemeClr>
          </a:solidFill>
          <a:ln w="12700">
            <a:solidFill>
              <a:schemeClr val="tx2"/>
            </a:solidFill>
          </a:ln>
          <a:extLst/>
        </p:spPr>
        <p:txBody>
          <a:bodyPr vert="horz" wrap="square" lIns="89617" tIns="44808" rIns="89617" bIns="44808" numCol="1" anchor="t" anchorCtr="0" compatLnSpc="1">
            <a:prstTxWarp prst="textNoShape">
              <a:avLst/>
            </a:prstTxWarp>
          </a:bodyPr>
          <a:lstStyle/>
          <a:p>
            <a:pPr defTabSz="896214"/>
            <a:endParaRPr lang="en-US" sz="1765" kern="0">
              <a:solidFill>
                <a:srgbClr val="505050"/>
              </a:solidFill>
            </a:endParaRPr>
          </a:p>
        </p:txBody>
      </p:sp>
      <p:sp>
        <p:nvSpPr>
          <p:cNvPr id="125" name="Freeform 7"/>
          <p:cNvSpPr>
            <a:spLocks noChangeAspect="1" noEditPoints="1"/>
          </p:cNvSpPr>
          <p:nvPr/>
        </p:nvSpPr>
        <p:spPr bwMode="auto">
          <a:xfrm>
            <a:off x="9294730" y="5208231"/>
            <a:ext cx="962572" cy="848495"/>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1">
              <a:alpha val="55000"/>
            </a:schemeClr>
          </a:solidFill>
          <a:ln w="12700">
            <a:solidFill>
              <a:schemeClr val="tx2"/>
            </a:solidFill>
          </a:ln>
          <a:extLst/>
        </p:spPr>
        <p:txBody>
          <a:bodyPr vert="horz" wrap="square" lIns="89617" tIns="44808" rIns="89617" bIns="44808" numCol="1" anchor="t" anchorCtr="0" compatLnSpc="1">
            <a:prstTxWarp prst="textNoShape">
              <a:avLst/>
            </a:prstTxWarp>
          </a:bodyPr>
          <a:lstStyle/>
          <a:p>
            <a:pPr defTabSz="896214"/>
            <a:endParaRPr lang="en-US" sz="1765" kern="0">
              <a:solidFill>
                <a:srgbClr val="505050"/>
              </a:solidFill>
            </a:endParaRPr>
          </a:p>
        </p:txBody>
      </p:sp>
      <p:sp>
        <p:nvSpPr>
          <p:cNvPr id="126" name="Freeform 7"/>
          <p:cNvSpPr>
            <a:spLocks noChangeAspect="1" noEditPoints="1"/>
          </p:cNvSpPr>
          <p:nvPr/>
        </p:nvSpPr>
        <p:spPr bwMode="auto">
          <a:xfrm>
            <a:off x="9839659" y="4302083"/>
            <a:ext cx="962572" cy="848495"/>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1">
              <a:alpha val="55000"/>
            </a:schemeClr>
          </a:solidFill>
          <a:ln w="12700">
            <a:solidFill>
              <a:schemeClr val="tx2"/>
            </a:solidFill>
          </a:ln>
          <a:extLst/>
        </p:spPr>
        <p:txBody>
          <a:bodyPr vert="horz" wrap="square" lIns="89617" tIns="44808" rIns="89617" bIns="44808" numCol="1" anchor="t" anchorCtr="0" compatLnSpc="1">
            <a:prstTxWarp prst="textNoShape">
              <a:avLst/>
            </a:prstTxWarp>
          </a:bodyPr>
          <a:lstStyle/>
          <a:p>
            <a:pPr defTabSz="896214"/>
            <a:endParaRPr lang="en-US" sz="1765" kern="0">
              <a:solidFill>
                <a:srgbClr val="505050"/>
              </a:solidFill>
            </a:endParaRPr>
          </a:p>
        </p:txBody>
      </p:sp>
      <p:grpSp>
        <p:nvGrpSpPr>
          <p:cNvPr id="140" name="Group 139"/>
          <p:cNvGrpSpPr/>
          <p:nvPr/>
        </p:nvGrpSpPr>
        <p:grpSpPr>
          <a:xfrm>
            <a:off x="10138467" y="4403820"/>
            <a:ext cx="364956" cy="191257"/>
            <a:chOff x="10341764" y="4491629"/>
            <a:chExt cx="372274" cy="195092"/>
          </a:xfrm>
        </p:grpSpPr>
        <p:sp>
          <p:nvSpPr>
            <p:cNvPr id="128" name="Rectangle 127"/>
            <p:cNvSpPr/>
            <p:nvPr/>
          </p:nvSpPr>
          <p:spPr bwMode="auto">
            <a:xfrm>
              <a:off x="10347959" y="4497328"/>
              <a:ext cx="360181" cy="183612"/>
            </a:xfrm>
            <a:prstGeom prst="rect">
              <a:avLst/>
            </a:prstGeom>
            <a:solidFill>
              <a:schemeClr val="accent2">
                <a:alpha val="75000"/>
              </a:schemeClr>
            </a:solidFill>
            <a:ln w="28575">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29" name="Right Bracket 128"/>
            <p:cNvSpPr/>
            <p:nvPr/>
          </p:nvSpPr>
          <p:spPr>
            <a:xfrm>
              <a:off x="10687224" y="4491629"/>
              <a:ext cx="26814" cy="195092"/>
            </a:xfrm>
            <a:prstGeom prst="rightBracket">
              <a:avLst/>
            </a:prstGeom>
            <a:ln w="2222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30" name="Left Bracket 129"/>
            <p:cNvSpPr/>
            <p:nvPr/>
          </p:nvSpPr>
          <p:spPr>
            <a:xfrm>
              <a:off x="10341764" y="4491629"/>
              <a:ext cx="26814" cy="195092"/>
            </a:xfrm>
            <a:prstGeom prst="leftBracket">
              <a:avLst/>
            </a:prstGeom>
            <a:ln w="2222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139" name="Group 138"/>
          <p:cNvGrpSpPr/>
          <p:nvPr/>
        </p:nvGrpSpPr>
        <p:grpSpPr>
          <a:xfrm>
            <a:off x="9945666" y="4698935"/>
            <a:ext cx="364956" cy="191257"/>
            <a:chOff x="10182292" y="4777880"/>
            <a:chExt cx="372274" cy="195092"/>
          </a:xfrm>
        </p:grpSpPr>
        <p:sp>
          <p:nvSpPr>
            <p:cNvPr id="132" name="Rectangle 131"/>
            <p:cNvSpPr/>
            <p:nvPr/>
          </p:nvSpPr>
          <p:spPr bwMode="auto">
            <a:xfrm>
              <a:off x="10188487" y="4783579"/>
              <a:ext cx="360181" cy="183612"/>
            </a:xfrm>
            <a:prstGeom prst="rect">
              <a:avLst/>
            </a:prstGeom>
            <a:solidFill>
              <a:srgbClr val="FFCB40"/>
            </a:solidFill>
            <a:ln w="28575">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33" name="Right Bracket 132"/>
            <p:cNvSpPr/>
            <p:nvPr/>
          </p:nvSpPr>
          <p:spPr>
            <a:xfrm>
              <a:off x="10527752" y="4777880"/>
              <a:ext cx="26814" cy="195092"/>
            </a:xfrm>
            <a:prstGeom prst="rightBracket">
              <a:avLst/>
            </a:prstGeom>
            <a:ln w="22225">
              <a:solidFill>
                <a:srgbClr val="FFCB4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34" name="Left Bracket 133"/>
            <p:cNvSpPr/>
            <p:nvPr/>
          </p:nvSpPr>
          <p:spPr>
            <a:xfrm>
              <a:off x="10182292" y="4777880"/>
              <a:ext cx="26814" cy="195092"/>
            </a:xfrm>
            <a:prstGeom prst="leftBracket">
              <a:avLst/>
            </a:prstGeom>
            <a:ln w="22225">
              <a:solidFill>
                <a:srgbClr val="FFCB4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138" name="Group 137"/>
          <p:cNvGrpSpPr/>
          <p:nvPr/>
        </p:nvGrpSpPr>
        <p:grpSpPr>
          <a:xfrm>
            <a:off x="10360609" y="4698935"/>
            <a:ext cx="364956" cy="191257"/>
            <a:chOff x="3995832" y="4582835"/>
            <a:chExt cx="372274" cy="195092"/>
          </a:xfrm>
        </p:grpSpPr>
        <p:sp>
          <p:nvSpPr>
            <p:cNvPr id="135" name="Rectangle 134"/>
            <p:cNvSpPr/>
            <p:nvPr/>
          </p:nvSpPr>
          <p:spPr bwMode="auto">
            <a:xfrm>
              <a:off x="4002027" y="4588534"/>
              <a:ext cx="360181" cy="183612"/>
            </a:xfrm>
            <a:prstGeom prst="rect">
              <a:avLst/>
            </a:prstGeom>
            <a:solidFill>
              <a:srgbClr val="FF8C00"/>
            </a:solidFill>
            <a:ln w="28575">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36" name="Right Bracket 135"/>
            <p:cNvSpPr/>
            <p:nvPr/>
          </p:nvSpPr>
          <p:spPr>
            <a:xfrm>
              <a:off x="4341292" y="4582835"/>
              <a:ext cx="26814" cy="195092"/>
            </a:xfrm>
            <a:prstGeom prst="rightBracket">
              <a:avLst/>
            </a:prstGeom>
            <a:ln w="22225">
              <a:solidFill>
                <a:srgbClr val="FF8C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37" name="Left Bracket 136"/>
            <p:cNvSpPr/>
            <p:nvPr/>
          </p:nvSpPr>
          <p:spPr>
            <a:xfrm>
              <a:off x="3995832" y="4582835"/>
              <a:ext cx="26814" cy="195092"/>
            </a:xfrm>
            <a:prstGeom prst="leftBracket">
              <a:avLst/>
            </a:prstGeom>
            <a:ln w="22225">
              <a:solidFill>
                <a:srgbClr val="FF8C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141" name="Group 140"/>
          <p:cNvGrpSpPr/>
          <p:nvPr/>
        </p:nvGrpSpPr>
        <p:grpSpPr>
          <a:xfrm>
            <a:off x="9606997" y="5270519"/>
            <a:ext cx="364956" cy="191257"/>
            <a:chOff x="10341764" y="4491629"/>
            <a:chExt cx="372274" cy="195092"/>
          </a:xfrm>
        </p:grpSpPr>
        <p:sp>
          <p:nvSpPr>
            <p:cNvPr id="142" name="Rectangle 141"/>
            <p:cNvSpPr/>
            <p:nvPr/>
          </p:nvSpPr>
          <p:spPr bwMode="auto">
            <a:xfrm>
              <a:off x="10347959" y="4497328"/>
              <a:ext cx="360181" cy="183612"/>
            </a:xfrm>
            <a:prstGeom prst="rect">
              <a:avLst/>
            </a:prstGeom>
            <a:solidFill>
              <a:schemeClr val="accent2">
                <a:alpha val="75000"/>
              </a:schemeClr>
            </a:solidFill>
            <a:ln w="28575">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43" name="Right Bracket 142"/>
            <p:cNvSpPr/>
            <p:nvPr/>
          </p:nvSpPr>
          <p:spPr>
            <a:xfrm>
              <a:off x="10687224" y="4491629"/>
              <a:ext cx="26814" cy="195092"/>
            </a:xfrm>
            <a:prstGeom prst="rightBracket">
              <a:avLst/>
            </a:prstGeom>
            <a:ln w="2222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44" name="Left Bracket 143"/>
            <p:cNvSpPr/>
            <p:nvPr/>
          </p:nvSpPr>
          <p:spPr>
            <a:xfrm>
              <a:off x="10341764" y="4491629"/>
              <a:ext cx="26814" cy="195092"/>
            </a:xfrm>
            <a:prstGeom prst="leftBracket">
              <a:avLst/>
            </a:prstGeom>
            <a:ln w="2222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145" name="Group 144"/>
          <p:cNvGrpSpPr/>
          <p:nvPr/>
        </p:nvGrpSpPr>
        <p:grpSpPr>
          <a:xfrm>
            <a:off x="9606997" y="5557364"/>
            <a:ext cx="364956" cy="191257"/>
            <a:chOff x="10182292" y="4777880"/>
            <a:chExt cx="372274" cy="195092"/>
          </a:xfrm>
        </p:grpSpPr>
        <p:sp>
          <p:nvSpPr>
            <p:cNvPr id="146" name="Rectangle 145"/>
            <p:cNvSpPr/>
            <p:nvPr/>
          </p:nvSpPr>
          <p:spPr bwMode="auto">
            <a:xfrm>
              <a:off x="10188487" y="4783579"/>
              <a:ext cx="360181" cy="183612"/>
            </a:xfrm>
            <a:prstGeom prst="rect">
              <a:avLst/>
            </a:prstGeom>
            <a:solidFill>
              <a:srgbClr val="FFCB40"/>
            </a:solidFill>
            <a:ln w="28575">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47" name="Right Bracket 146"/>
            <p:cNvSpPr/>
            <p:nvPr/>
          </p:nvSpPr>
          <p:spPr>
            <a:xfrm>
              <a:off x="10527752" y="4777880"/>
              <a:ext cx="26814" cy="195092"/>
            </a:xfrm>
            <a:prstGeom prst="rightBracket">
              <a:avLst/>
            </a:prstGeom>
            <a:ln w="22225">
              <a:solidFill>
                <a:srgbClr val="FFCB4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48" name="Left Bracket 147"/>
            <p:cNvSpPr/>
            <p:nvPr/>
          </p:nvSpPr>
          <p:spPr>
            <a:xfrm>
              <a:off x="10182292" y="4777880"/>
              <a:ext cx="26814" cy="195092"/>
            </a:xfrm>
            <a:prstGeom prst="leftBracket">
              <a:avLst/>
            </a:prstGeom>
            <a:ln w="22225">
              <a:solidFill>
                <a:srgbClr val="FFCB4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157" name="Group 156"/>
          <p:cNvGrpSpPr/>
          <p:nvPr/>
        </p:nvGrpSpPr>
        <p:grpSpPr>
          <a:xfrm>
            <a:off x="10619753" y="5461776"/>
            <a:ext cx="364956" cy="191257"/>
            <a:chOff x="3995832" y="4582835"/>
            <a:chExt cx="372274" cy="195092"/>
          </a:xfrm>
        </p:grpSpPr>
        <p:sp>
          <p:nvSpPr>
            <p:cNvPr id="158" name="Rectangle 157"/>
            <p:cNvSpPr/>
            <p:nvPr/>
          </p:nvSpPr>
          <p:spPr bwMode="auto">
            <a:xfrm>
              <a:off x="4002027" y="4588534"/>
              <a:ext cx="360181" cy="183612"/>
            </a:xfrm>
            <a:prstGeom prst="rect">
              <a:avLst/>
            </a:prstGeom>
            <a:solidFill>
              <a:srgbClr val="FF8C00"/>
            </a:solidFill>
            <a:ln w="28575">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59" name="Right Bracket 158"/>
            <p:cNvSpPr/>
            <p:nvPr/>
          </p:nvSpPr>
          <p:spPr>
            <a:xfrm>
              <a:off x="4341292" y="4582835"/>
              <a:ext cx="26814" cy="195092"/>
            </a:xfrm>
            <a:prstGeom prst="rightBracket">
              <a:avLst/>
            </a:prstGeom>
            <a:ln w="22225">
              <a:solidFill>
                <a:srgbClr val="FF8C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60" name="Left Bracket 159"/>
            <p:cNvSpPr/>
            <p:nvPr/>
          </p:nvSpPr>
          <p:spPr>
            <a:xfrm>
              <a:off x="3995832" y="4582835"/>
              <a:ext cx="26814" cy="195092"/>
            </a:xfrm>
            <a:prstGeom prst="leftBracket">
              <a:avLst/>
            </a:prstGeom>
            <a:ln w="22225">
              <a:solidFill>
                <a:srgbClr val="FF8C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spTree>
    <p:extLst>
      <p:ext uri="{BB962C8B-B14F-4D97-AF65-F5344CB8AC3E}">
        <p14:creationId xmlns:p14="http://schemas.microsoft.com/office/powerpoint/2010/main" val="3063572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45133" y="1203584"/>
            <a:ext cx="11961545" cy="5419562"/>
          </a:xfrm>
          <a:prstGeom prst="rect">
            <a:avLst/>
          </a:prstGeom>
        </p:spPr>
        <p:txBody>
          <a:bodyPr>
            <a:normAutofit/>
          </a:bodyPr>
          <a:lstStyle/>
          <a:p>
            <a:r>
              <a:rPr lang="en-US" sz="4120" b="1" dirty="0"/>
              <a:t>Abstraction</a:t>
            </a:r>
            <a:r>
              <a:rPr lang="en-US" sz="3529" dirty="0"/>
              <a:t> </a:t>
            </a:r>
            <a:r>
              <a:rPr lang="en-US" sz="3137" dirty="0"/>
              <a:t>of cluster to single management interface</a:t>
            </a:r>
            <a:endParaRPr lang="en-US" b="1" dirty="0"/>
          </a:p>
          <a:p>
            <a:pPr lvl="0"/>
            <a:r>
              <a:rPr lang="en-US" sz="4117" b="1" dirty="0">
                <a:gradFill>
                  <a:gsLst>
                    <a:gs pos="1250">
                      <a:srgbClr val="505050"/>
                    </a:gs>
                    <a:gs pos="100000">
                      <a:srgbClr val="505050"/>
                    </a:gs>
                  </a:gsLst>
                  <a:lin ang="5400000" scaled="0"/>
                </a:gradFill>
              </a:rPr>
              <a:t>Scheduling</a:t>
            </a:r>
            <a:r>
              <a:rPr lang="en-US" dirty="0">
                <a:gradFill>
                  <a:gsLst>
                    <a:gs pos="1250">
                      <a:srgbClr val="505050"/>
                    </a:gs>
                    <a:gs pos="100000">
                      <a:srgbClr val="505050"/>
                    </a:gs>
                  </a:gsLst>
                  <a:lin ang="5400000" scaled="0"/>
                </a:gradFill>
              </a:rPr>
              <a:t> </a:t>
            </a:r>
            <a:r>
              <a:rPr lang="en-US" sz="3137" dirty="0">
                <a:gradFill>
                  <a:gsLst>
                    <a:gs pos="1250">
                      <a:srgbClr val="505050"/>
                    </a:gs>
                    <a:gs pos="100000">
                      <a:srgbClr val="505050"/>
                    </a:gs>
                  </a:gsLst>
                  <a:lin ang="5400000" scaled="0"/>
                </a:gradFill>
              </a:rPr>
              <a:t>of container workloads on nodes in cluster</a:t>
            </a:r>
          </a:p>
          <a:p>
            <a:r>
              <a:rPr lang="en-US" sz="4117" b="1" dirty="0"/>
              <a:t>Security</a:t>
            </a:r>
            <a:r>
              <a:rPr lang="en-US" dirty="0"/>
              <a:t> </a:t>
            </a:r>
            <a:r>
              <a:rPr lang="en-US" sz="3140" dirty="0"/>
              <a:t>of containers from outside world, and each other</a:t>
            </a:r>
          </a:p>
          <a:p>
            <a:r>
              <a:rPr lang="en-US" sz="4019" b="1" dirty="0"/>
              <a:t>Monitoring</a:t>
            </a:r>
            <a:r>
              <a:rPr lang="en-US" dirty="0"/>
              <a:t> </a:t>
            </a:r>
            <a:r>
              <a:rPr lang="en-US" sz="3137" dirty="0"/>
              <a:t>of container lifetimes and integration with tools </a:t>
            </a:r>
          </a:p>
          <a:p>
            <a:r>
              <a:rPr lang="en-US" sz="4120" b="1" dirty="0"/>
              <a:t>Reliability</a:t>
            </a:r>
            <a:r>
              <a:rPr lang="en-US" dirty="0"/>
              <a:t> </a:t>
            </a:r>
            <a:r>
              <a:rPr lang="en-US" sz="3137" dirty="0"/>
              <a:t>of container workloads to ensure uptime</a:t>
            </a:r>
          </a:p>
          <a:p>
            <a:r>
              <a:rPr lang="en-US" sz="4120" b="1" dirty="0"/>
              <a:t>Scale</a:t>
            </a:r>
            <a:r>
              <a:rPr lang="en-US" sz="3137" dirty="0"/>
              <a:t> of container instances in response to measured workloads</a:t>
            </a:r>
          </a:p>
          <a:p>
            <a:endParaRPr lang="en-US" dirty="0"/>
          </a:p>
        </p:txBody>
      </p:sp>
      <p:sp>
        <p:nvSpPr>
          <p:cNvPr id="2" name="Title 1"/>
          <p:cNvSpPr>
            <a:spLocks noGrp="1"/>
          </p:cNvSpPr>
          <p:nvPr>
            <p:ph type="title"/>
          </p:nvPr>
        </p:nvSpPr>
        <p:spPr>
          <a:xfrm>
            <a:off x="194537" y="142109"/>
            <a:ext cx="10514108" cy="741675"/>
          </a:xfrm>
        </p:spPr>
        <p:txBody>
          <a:bodyPr/>
          <a:lstStyle/>
          <a:p>
            <a:r>
              <a:rPr lang="en-US" dirty="0"/>
              <a:t>Why Orchestrators?</a:t>
            </a:r>
          </a:p>
        </p:txBody>
      </p:sp>
    </p:spTree>
    <p:extLst>
      <p:ext uri="{BB962C8B-B14F-4D97-AF65-F5344CB8AC3E}">
        <p14:creationId xmlns:p14="http://schemas.microsoft.com/office/powerpoint/2010/main" val="355642965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Composition and Orchestration</a:t>
            </a:r>
          </a:p>
        </p:txBody>
      </p:sp>
      <p:sp>
        <p:nvSpPr>
          <p:cNvPr id="2" name="Text Placeholder 1"/>
          <p:cNvSpPr>
            <a:spLocks noGrp="1"/>
          </p:cNvSpPr>
          <p:nvPr>
            <p:ph type="body" sz="quarter" idx="10"/>
          </p:nvPr>
        </p:nvSpPr>
        <p:spPr>
          <a:xfrm>
            <a:off x="269239" y="1189495"/>
            <a:ext cx="11653523" cy="2447465"/>
          </a:xfrm>
        </p:spPr>
        <p:txBody>
          <a:bodyPr/>
          <a:lstStyle/>
          <a:p>
            <a:pPr lvl="1"/>
            <a:endParaRPr lang="en-US" dirty="0"/>
          </a:p>
          <a:p>
            <a:r>
              <a:rPr lang="en-US" dirty="0"/>
              <a:t>Docker Swarm</a:t>
            </a:r>
          </a:p>
          <a:p>
            <a:pPr lvl="1"/>
            <a:r>
              <a:rPr lang="en-US" dirty="0"/>
              <a:t>Aggregate container hosts</a:t>
            </a:r>
          </a:p>
          <a:p>
            <a:pPr lvl="1"/>
            <a:r>
              <a:rPr lang="en-US" dirty="0"/>
              <a:t>Supports tagging, affinity/anti-affinity</a:t>
            </a:r>
          </a:p>
          <a:p>
            <a:pPr lvl="1"/>
            <a:endParaRPr lang="en-US" dirty="0"/>
          </a:p>
          <a:p>
            <a:pPr lvl="1"/>
            <a:endParaRPr lang="en-US" dirty="0"/>
          </a:p>
        </p:txBody>
      </p:sp>
      <p:pic>
        <p:nvPicPr>
          <p:cNvPr id="5" name="Picture 4"/>
          <p:cNvPicPr>
            <a:picLocks noChangeAspect="1"/>
          </p:cNvPicPr>
          <p:nvPr/>
        </p:nvPicPr>
        <p:blipFill>
          <a:blip r:embed="rId2"/>
          <a:stretch>
            <a:fillRect/>
          </a:stretch>
        </p:blipFill>
        <p:spPr>
          <a:xfrm>
            <a:off x="1700508" y="3640307"/>
            <a:ext cx="2635832" cy="2194754"/>
          </a:xfrm>
          <a:prstGeom prst="rect">
            <a:avLst/>
          </a:prstGeom>
        </p:spPr>
      </p:pic>
      <p:pic>
        <p:nvPicPr>
          <p:cNvPr id="6" name="Picture 5"/>
          <p:cNvPicPr>
            <a:picLocks noChangeAspect="1"/>
          </p:cNvPicPr>
          <p:nvPr/>
        </p:nvPicPr>
        <p:blipFill>
          <a:blip r:embed="rId3"/>
          <a:stretch>
            <a:fillRect/>
          </a:stretch>
        </p:blipFill>
        <p:spPr>
          <a:xfrm>
            <a:off x="7778322" y="1189176"/>
            <a:ext cx="3848284" cy="7097017"/>
          </a:xfrm>
          <a:prstGeom prst="rect">
            <a:avLst/>
          </a:prstGeom>
        </p:spPr>
      </p:pic>
    </p:spTree>
    <p:extLst>
      <p:ext uri="{BB962C8B-B14F-4D97-AF65-F5344CB8AC3E}">
        <p14:creationId xmlns:p14="http://schemas.microsoft.com/office/powerpoint/2010/main" val="3671748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Composition and Orchestration</a:t>
            </a:r>
          </a:p>
        </p:txBody>
      </p:sp>
      <p:sp>
        <p:nvSpPr>
          <p:cNvPr id="2" name="Text Placeholder 1"/>
          <p:cNvSpPr>
            <a:spLocks noGrp="1"/>
          </p:cNvSpPr>
          <p:nvPr>
            <p:ph type="body" sz="quarter" idx="10"/>
          </p:nvPr>
        </p:nvSpPr>
        <p:spPr>
          <a:xfrm>
            <a:off x="269240" y="1189495"/>
            <a:ext cx="6125569" cy="2323293"/>
          </a:xfrm>
        </p:spPr>
        <p:txBody>
          <a:bodyPr/>
          <a:lstStyle/>
          <a:p>
            <a:r>
              <a:rPr lang="en-US" dirty="0"/>
              <a:t>Kubernetes</a:t>
            </a:r>
          </a:p>
          <a:p>
            <a:pPr lvl="1"/>
            <a:r>
              <a:rPr lang="en-US" dirty="0"/>
              <a:t>Open source project started by Google</a:t>
            </a:r>
          </a:p>
          <a:p>
            <a:pPr lvl="1"/>
            <a:endParaRPr lang="en-US" dirty="0"/>
          </a:p>
          <a:p>
            <a:pPr lvl="1"/>
            <a:r>
              <a:rPr lang="en-US" dirty="0"/>
              <a:t>Windows support being added though community partnership spear headed by </a:t>
            </a:r>
            <a:r>
              <a:rPr lang="en-US" dirty="0" err="1"/>
              <a:t>Apprenda</a:t>
            </a:r>
            <a:endParaRPr lang="en-US" dirty="0"/>
          </a:p>
          <a:p>
            <a:pPr lvl="1"/>
            <a:endParaRPr lang="en-US" dirty="0"/>
          </a:p>
        </p:txBody>
      </p:sp>
      <p:pic>
        <p:nvPicPr>
          <p:cNvPr id="4" name="Picture 3"/>
          <p:cNvPicPr>
            <a:picLocks noChangeAspect="1"/>
          </p:cNvPicPr>
          <p:nvPr/>
        </p:nvPicPr>
        <p:blipFill>
          <a:blip r:embed="rId2"/>
          <a:stretch>
            <a:fillRect/>
          </a:stretch>
        </p:blipFill>
        <p:spPr>
          <a:xfrm>
            <a:off x="1464472" y="4026617"/>
            <a:ext cx="2114430" cy="2051584"/>
          </a:xfrm>
          <a:prstGeom prst="rect">
            <a:avLst/>
          </a:prstGeom>
        </p:spPr>
      </p:pic>
      <p:pic>
        <p:nvPicPr>
          <p:cNvPr id="5" name="Picture 4"/>
          <p:cNvPicPr>
            <a:picLocks noChangeAspect="1"/>
          </p:cNvPicPr>
          <p:nvPr/>
        </p:nvPicPr>
        <p:blipFill>
          <a:blip r:embed="rId3"/>
          <a:stretch>
            <a:fillRect/>
          </a:stretch>
        </p:blipFill>
        <p:spPr>
          <a:xfrm>
            <a:off x="6290536" y="2681980"/>
            <a:ext cx="5604975" cy="3802276"/>
          </a:xfrm>
          <a:prstGeom prst="rect">
            <a:avLst/>
          </a:prstGeom>
        </p:spPr>
      </p:pic>
    </p:spTree>
    <p:extLst>
      <p:ext uri="{BB962C8B-B14F-4D97-AF65-F5344CB8AC3E}">
        <p14:creationId xmlns:p14="http://schemas.microsoft.com/office/powerpoint/2010/main" val="260709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Composition and Orchestration</a:t>
            </a:r>
          </a:p>
        </p:txBody>
      </p:sp>
      <p:sp>
        <p:nvSpPr>
          <p:cNvPr id="2" name="Text Placeholder 1"/>
          <p:cNvSpPr>
            <a:spLocks noGrp="1"/>
          </p:cNvSpPr>
          <p:nvPr>
            <p:ph type="body" sz="quarter" idx="10"/>
          </p:nvPr>
        </p:nvSpPr>
        <p:spPr>
          <a:xfrm>
            <a:off x="269239" y="1189495"/>
            <a:ext cx="11653523" cy="1719840"/>
          </a:xfrm>
        </p:spPr>
        <p:txBody>
          <a:bodyPr/>
          <a:lstStyle/>
          <a:p>
            <a:r>
              <a:rPr lang="en-US" dirty="0" err="1"/>
              <a:t>Mesos</a:t>
            </a:r>
            <a:r>
              <a:rPr lang="en-US" dirty="0"/>
              <a:t>/Mesosphere + Marathon</a:t>
            </a:r>
          </a:p>
          <a:p>
            <a:pPr lvl="1"/>
            <a:r>
              <a:rPr lang="en-US" dirty="0"/>
              <a:t>Aggregates container hosts</a:t>
            </a:r>
          </a:p>
          <a:p>
            <a:pPr lvl="1"/>
            <a:r>
              <a:rPr lang="en-US" dirty="0"/>
              <a:t>Web based UI</a:t>
            </a:r>
          </a:p>
          <a:p>
            <a:pPr lvl="1"/>
            <a:r>
              <a:rPr lang="en-US" dirty="0"/>
              <a:t>Service Launch and Discovery</a:t>
            </a:r>
          </a:p>
        </p:txBody>
      </p:sp>
      <p:pic>
        <p:nvPicPr>
          <p:cNvPr id="5" name="Picture 4"/>
          <p:cNvPicPr>
            <a:picLocks noChangeAspect="1"/>
          </p:cNvPicPr>
          <p:nvPr/>
        </p:nvPicPr>
        <p:blipFill>
          <a:blip r:embed="rId2"/>
          <a:stretch>
            <a:fillRect/>
          </a:stretch>
        </p:blipFill>
        <p:spPr>
          <a:xfrm>
            <a:off x="8371301" y="1189176"/>
            <a:ext cx="3551461" cy="5753368"/>
          </a:xfrm>
          <a:prstGeom prst="rect">
            <a:avLst/>
          </a:prstGeom>
        </p:spPr>
      </p:pic>
      <p:pic>
        <p:nvPicPr>
          <p:cNvPr id="7" name="Picture 6"/>
          <p:cNvPicPr>
            <a:picLocks noChangeAspect="1"/>
          </p:cNvPicPr>
          <p:nvPr/>
        </p:nvPicPr>
        <p:blipFill>
          <a:blip r:embed="rId3"/>
          <a:stretch>
            <a:fillRect/>
          </a:stretch>
        </p:blipFill>
        <p:spPr>
          <a:xfrm>
            <a:off x="1449712" y="3724023"/>
            <a:ext cx="2137133" cy="2137133"/>
          </a:xfrm>
          <a:prstGeom prst="rect">
            <a:avLst/>
          </a:prstGeom>
        </p:spPr>
      </p:pic>
    </p:spTree>
    <p:extLst>
      <p:ext uri="{BB962C8B-B14F-4D97-AF65-F5344CB8AC3E}">
        <p14:creationId xmlns:p14="http://schemas.microsoft.com/office/powerpoint/2010/main" val="3520409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1179575" y="365125"/>
            <a:ext cx="10515600" cy="132570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Lato"/>
              <a:buNone/>
            </a:pPr>
            <a:r>
              <a:rPr lang="en-US"/>
              <a:t>Instructor - Josh Lane</a:t>
            </a:r>
          </a:p>
        </p:txBody>
      </p:sp>
      <p:sp>
        <p:nvSpPr>
          <p:cNvPr id="94" name="Shape 94"/>
          <p:cNvSpPr txBox="1">
            <a:spLocks noGrp="1"/>
          </p:cNvSpPr>
          <p:nvPr>
            <p:ph type="body" idx="2"/>
          </p:nvPr>
        </p:nvSpPr>
        <p:spPr>
          <a:xfrm>
            <a:off x="1484376" y="1847850"/>
            <a:ext cx="5181600" cy="4351200"/>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spcAft>
                <a:spcPts val="0"/>
              </a:spcAft>
              <a:buClr>
                <a:schemeClr val="dk1"/>
              </a:buClr>
              <a:buSzPct val="100000"/>
              <a:buFont typeface="Arial"/>
              <a:buChar char="•"/>
            </a:pPr>
            <a:r>
              <a:rPr lang="en-US" dirty="0"/>
              <a:t>Cloud Academy Instructor</a:t>
            </a:r>
          </a:p>
          <a:p>
            <a:pPr marL="228600" marR="0" lvl="0" indent="-228600" algn="l" rtl="0">
              <a:lnSpc>
                <a:spcPct val="150000"/>
              </a:lnSpc>
              <a:spcBef>
                <a:spcPts val="0"/>
              </a:spcBef>
              <a:spcAft>
                <a:spcPts val="0"/>
              </a:spcAft>
              <a:buClr>
                <a:schemeClr val="dk1"/>
              </a:buClr>
              <a:buSzPct val="100000"/>
              <a:buFont typeface="Arial"/>
              <a:buChar char="•"/>
            </a:pPr>
            <a:r>
              <a:rPr lang="en-US" dirty="0"/>
              <a:t>Architect and developer</a:t>
            </a:r>
          </a:p>
          <a:p>
            <a:pPr marL="228600" marR="0" lvl="0" indent="-228600" algn="l" rtl="0">
              <a:lnSpc>
                <a:spcPct val="90000"/>
              </a:lnSpc>
              <a:spcBef>
                <a:spcPts val="1000"/>
              </a:spcBef>
              <a:buClr>
                <a:schemeClr val="dk1"/>
              </a:buClr>
              <a:buSzPct val="100000"/>
              <a:buFont typeface="Arial"/>
              <a:buChar char="•"/>
            </a:pPr>
            <a:r>
              <a:rPr lang="en-US" dirty="0"/>
              <a:t>Consultant for finance, energy, hospitality, telecom, education industries</a:t>
            </a:r>
          </a:p>
          <a:p>
            <a:pPr marL="228600" marR="0" lvl="0" indent="-228600" algn="l" rtl="0">
              <a:lnSpc>
                <a:spcPct val="90000"/>
              </a:lnSpc>
              <a:spcBef>
                <a:spcPts val="1000"/>
              </a:spcBef>
              <a:buClr>
                <a:schemeClr val="dk1"/>
              </a:buClr>
              <a:buSzPct val="100000"/>
              <a:buFont typeface="Arial"/>
              <a:buChar char="•"/>
            </a:pPr>
            <a:r>
              <a:rPr lang="en-US" dirty="0"/>
              <a:t>Microsoft Azure MVP</a:t>
            </a:r>
          </a:p>
          <a:p>
            <a:pPr marL="228600" marR="0" lvl="0" indent="-228600" algn="l" rtl="0">
              <a:lnSpc>
                <a:spcPct val="90000"/>
              </a:lnSpc>
              <a:spcBef>
                <a:spcPts val="1000"/>
              </a:spcBef>
              <a:buClr>
                <a:schemeClr val="dk1"/>
              </a:buClr>
              <a:buSzPct val="100000"/>
              <a:buFont typeface="Arial"/>
              <a:buChar char="•"/>
            </a:pPr>
            <a:r>
              <a:rPr lang="en-US" dirty="0"/>
              <a:t>Azure-in-the-ATL meetup founder</a:t>
            </a:r>
          </a:p>
          <a:p>
            <a:pPr marL="0" marR="0" lvl="0" indent="0" algn="l" rtl="0">
              <a:lnSpc>
                <a:spcPct val="90000"/>
              </a:lnSpc>
              <a:spcBef>
                <a:spcPts val="1000"/>
              </a:spcBef>
              <a:buNone/>
            </a:pPr>
            <a:endParaRPr dirty="0"/>
          </a:p>
        </p:txBody>
      </p:sp>
      <p:pic>
        <p:nvPicPr>
          <p:cNvPr id="95" name="Shape 95" descr="josh headshot black and white.png"/>
          <p:cNvPicPr preferRelativeResize="0"/>
          <p:nvPr/>
        </p:nvPicPr>
        <p:blipFill>
          <a:blip r:embed="rId3">
            <a:alphaModFix/>
          </a:blip>
          <a:stretch>
            <a:fillRect/>
          </a:stretch>
        </p:blipFill>
        <p:spPr>
          <a:xfrm>
            <a:off x="8926751" y="1027975"/>
            <a:ext cx="2768424" cy="4135550"/>
          </a:xfrm>
          <a:prstGeom prst="rect">
            <a:avLst/>
          </a:prstGeom>
          <a:noFill/>
          <a:ln>
            <a:noFill/>
          </a:ln>
        </p:spPr>
      </p:pic>
      <p:pic>
        <p:nvPicPr>
          <p:cNvPr id="5" name="Picture 2" descr="Image result for cloud academ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4495" y="4168406"/>
            <a:ext cx="2417919" cy="2417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576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4708" y="726911"/>
            <a:ext cx="8309536" cy="6131089"/>
          </a:xfrm>
          <a:prstGeom prst="rect">
            <a:avLst/>
          </a:prstGeom>
        </p:spPr>
      </p:pic>
      <p:sp>
        <p:nvSpPr>
          <p:cNvPr id="17" name="Rounded Rectangle 16"/>
          <p:cNvSpPr/>
          <p:nvPr/>
        </p:nvSpPr>
        <p:spPr bwMode="auto">
          <a:xfrm>
            <a:off x="568831" y="4204545"/>
            <a:ext cx="1030483" cy="2249785"/>
          </a:xfrm>
          <a:prstGeom prst="roundRect">
            <a:avLst/>
          </a:prstGeom>
          <a:solidFill>
            <a:schemeClr val="tx2">
              <a:lumMod val="6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Rounded Rectangle 17"/>
          <p:cNvSpPr/>
          <p:nvPr/>
        </p:nvSpPr>
        <p:spPr bwMode="auto">
          <a:xfrm>
            <a:off x="582881" y="889491"/>
            <a:ext cx="1030483" cy="2304264"/>
          </a:xfrm>
          <a:prstGeom prst="roundRect">
            <a:avLst/>
          </a:prstGeom>
          <a:solidFill>
            <a:schemeClr val="tx2">
              <a:lumMod val="6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Hexagon 18"/>
          <p:cNvSpPr/>
          <p:nvPr/>
        </p:nvSpPr>
        <p:spPr bwMode="auto">
          <a:xfrm>
            <a:off x="907166" y="1132554"/>
            <a:ext cx="359411" cy="30378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Hexagon 19"/>
          <p:cNvSpPr/>
          <p:nvPr/>
        </p:nvSpPr>
        <p:spPr bwMode="auto">
          <a:xfrm>
            <a:off x="904366" y="1132554"/>
            <a:ext cx="359411" cy="30378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Hexagon 20"/>
          <p:cNvSpPr/>
          <p:nvPr/>
        </p:nvSpPr>
        <p:spPr bwMode="auto">
          <a:xfrm>
            <a:off x="897270" y="1128594"/>
            <a:ext cx="359411" cy="30378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Hexagon 21"/>
          <p:cNvSpPr/>
          <p:nvPr/>
        </p:nvSpPr>
        <p:spPr bwMode="auto">
          <a:xfrm>
            <a:off x="907166" y="1876042"/>
            <a:ext cx="359411" cy="30378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Hexagon 22"/>
          <p:cNvSpPr/>
          <p:nvPr/>
        </p:nvSpPr>
        <p:spPr bwMode="auto">
          <a:xfrm>
            <a:off x="925131" y="1876042"/>
            <a:ext cx="359411" cy="30378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Hexagon 23"/>
          <p:cNvSpPr/>
          <p:nvPr/>
        </p:nvSpPr>
        <p:spPr bwMode="auto">
          <a:xfrm>
            <a:off x="925131" y="1878305"/>
            <a:ext cx="359411" cy="30378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Hexagon 24"/>
          <p:cNvSpPr/>
          <p:nvPr/>
        </p:nvSpPr>
        <p:spPr bwMode="auto">
          <a:xfrm>
            <a:off x="907166" y="2603364"/>
            <a:ext cx="359411" cy="30378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Hexagon 25"/>
          <p:cNvSpPr/>
          <p:nvPr/>
        </p:nvSpPr>
        <p:spPr bwMode="auto">
          <a:xfrm>
            <a:off x="925131" y="2603364"/>
            <a:ext cx="359411" cy="30378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Hexagon 26"/>
          <p:cNvSpPr/>
          <p:nvPr/>
        </p:nvSpPr>
        <p:spPr bwMode="auto">
          <a:xfrm>
            <a:off x="925131" y="2605628"/>
            <a:ext cx="359411" cy="30378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Hexagon 27"/>
          <p:cNvSpPr/>
          <p:nvPr/>
        </p:nvSpPr>
        <p:spPr bwMode="auto">
          <a:xfrm>
            <a:off x="880198" y="4487748"/>
            <a:ext cx="358519" cy="304740"/>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Hexagon 28"/>
          <p:cNvSpPr/>
          <p:nvPr/>
        </p:nvSpPr>
        <p:spPr bwMode="auto">
          <a:xfrm>
            <a:off x="898162" y="4487748"/>
            <a:ext cx="358519" cy="304740"/>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Hexagon 29"/>
          <p:cNvSpPr/>
          <p:nvPr/>
        </p:nvSpPr>
        <p:spPr bwMode="auto">
          <a:xfrm>
            <a:off x="898162" y="4490011"/>
            <a:ext cx="358519" cy="304740"/>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Hexagon 30"/>
          <p:cNvSpPr/>
          <p:nvPr/>
        </p:nvSpPr>
        <p:spPr bwMode="auto">
          <a:xfrm>
            <a:off x="880198" y="5219595"/>
            <a:ext cx="358519" cy="304740"/>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Hexagon 31"/>
          <p:cNvSpPr/>
          <p:nvPr/>
        </p:nvSpPr>
        <p:spPr bwMode="auto">
          <a:xfrm>
            <a:off x="878925" y="5219595"/>
            <a:ext cx="358519" cy="304740"/>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Hexagon 32"/>
          <p:cNvSpPr/>
          <p:nvPr/>
        </p:nvSpPr>
        <p:spPr bwMode="auto">
          <a:xfrm>
            <a:off x="881453" y="5228279"/>
            <a:ext cx="358519" cy="304740"/>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Hexagon 33"/>
          <p:cNvSpPr/>
          <p:nvPr/>
        </p:nvSpPr>
        <p:spPr bwMode="auto">
          <a:xfrm>
            <a:off x="880198" y="5946918"/>
            <a:ext cx="358519" cy="304740"/>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Hexagon 34"/>
          <p:cNvSpPr/>
          <p:nvPr/>
        </p:nvSpPr>
        <p:spPr bwMode="auto">
          <a:xfrm>
            <a:off x="890629" y="5964283"/>
            <a:ext cx="358519" cy="304740"/>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Hexagon 35"/>
          <p:cNvSpPr/>
          <p:nvPr/>
        </p:nvSpPr>
        <p:spPr bwMode="auto">
          <a:xfrm>
            <a:off x="909558" y="5955798"/>
            <a:ext cx="358519" cy="304740"/>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Hexagon 36"/>
          <p:cNvSpPr/>
          <p:nvPr/>
        </p:nvSpPr>
        <p:spPr bwMode="auto">
          <a:xfrm>
            <a:off x="908058" y="1134818"/>
            <a:ext cx="359411" cy="30378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Hexagon 37"/>
          <p:cNvSpPr/>
          <p:nvPr/>
        </p:nvSpPr>
        <p:spPr bwMode="auto">
          <a:xfrm>
            <a:off x="916149" y="1880981"/>
            <a:ext cx="359411" cy="30378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Hexagon 40"/>
          <p:cNvSpPr/>
          <p:nvPr/>
        </p:nvSpPr>
        <p:spPr bwMode="auto">
          <a:xfrm>
            <a:off x="923432" y="2603364"/>
            <a:ext cx="359411" cy="30378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TextBox 42"/>
          <p:cNvSpPr txBox="1"/>
          <p:nvPr/>
        </p:nvSpPr>
        <p:spPr>
          <a:xfrm>
            <a:off x="559059" y="3181459"/>
            <a:ext cx="1195063" cy="621968"/>
          </a:xfrm>
          <a:prstGeom prst="rect">
            <a:avLst/>
          </a:prstGeom>
          <a:noFill/>
        </p:spPr>
        <p:txBody>
          <a:bodyPr wrap="square" lIns="179259" tIns="143407" rIns="179259" bIns="143407" rtlCol="0">
            <a:spAutoFit/>
          </a:bodyPr>
          <a:lstStyle/>
          <a:p>
            <a:pPr defTabSz="914192">
              <a:lnSpc>
                <a:spcPct val="90000"/>
              </a:lnSpc>
              <a:spcAft>
                <a:spcPts val="588"/>
              </a:spcAft>
              <a:defRPr/>
            </a:pPr>
            <a:r>
              <a:rPr lang="en-US" sz="2353" dirty="0">
                <a:latin typeface="Segoe UI"/>
              </a:rPr>
              <a:t>App1</a:t>
            </a:r>
          </a:p>
        </p:txBody>
      </p:sp>
      <p:sp>
        <p:nvSpPr>
          <p:cNvPr id="44" name="TextBox 43"/>
          <p:cNvSpPr txBox="1"/>
          <p:nvPr/>
        </p:nvSpPr>
        <p:spPr>
          <a:xfrm>
            <a:off x="554002" y="6339689"/>
            <a:ext cx="1195063" cy="621968"/>
          </a:xfrm>
          <a:prstGeom prst="rect">
            <a:avLst/>
          </a:prstGeom>
          <a:noFill/>
        </p:spPr>
        <p:txBody>
          <a:bodyPr wrap="square" lIns="179259" tIns="143407" rIns="179259" bIns="143407" rtlCol="0">
            <a:spAutoFit/>
          </a:bodyPr>
          <a:lstStyle/>
          <a:p>
            <a:pPr defTabSz="914192">
              <a:lnSpc>
                <a:spcPct val="90000"/>
              </a:lnSpc>
              <a:spcAft>
                <a:spcPts val="588"/>
              </a:spcAft>
              <a:defRPr/>
            </a:pPr>
            <a:r>
              <a:rPr lang="en-US" sz="2353" dirty="0">
                <a:latin typeface="Segoe UI"/>
              </a:rPr>
              <a:t>App2</a:t>
            </a:r>
          </a:p>
        </p:txBody>
      </p:sp>
      <p:sp>
        <p:nvSpPr>
          <p:cNvPr id="39" name="Hexagon 38"/>
          <p:cNvSpPr/>
          <p:nvPr/>
        </p:nvSpPr>
        <p:spPr bwMode="auto">
          <a:xfrm>
            <a:off x="891366" y="4485485"/>
            <a:ext cx="358519" cy="304740"/>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Hexagon 39"/>
          <p:cNvSpPr/>
          <p:nvPr/>
        </p:nvSpPr>
        <p:spPr bwMode="auto">
          <a:xfrm>
            <a:off x="908058" y="5223753"/>
            <a:ext cx="358519" cy="304740"/>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Hexagon 44"/>
          <p:cNvSpPr/>
          <p:nvPr/>
        </p:nvSpPr>
        <p:spPr bwMode="auto">
          <a:xfrm>
            <a:off x="900093" y="5964499"/>
            <a:ext cx="358519" cy="304740"/>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Title 2"/>
          <p:cNvSpPr>
            <a:spLocks noGrp="1"/>
          </p:cNvSpPr>
          <p:nvPr>
            <p:ph type="title"/>
          </p:nvPr>
        </p:nvSpPr>
        <p:spPr>
          <a:xfrm>
            <a:off x="0" y="9972"/>
            <a:ext cx="11654187" cy="899409"/>
          </a:xfrm>
        </p:spPr>
        <p:txBody>
          <a:bodyPr/>
          <a:lstStyle/>
          <a:p>
            <a:r>
              <a:rPr lang="en-US" sz="4800" dirty="0">
                <a:latin typeface="Corbel" panose="020B0503020204020204" pitchFamily="34" charset="0"/>
              </a:rPr>
              <a:t>Azure Container Services</a:t>
            </a:r>
          </a:p>
        </p:txBody>
      </p:sp>
      <p:pic>
        <p:nvPicPr>
          <p:cNvPr id="42" name="Picture 41"/>
          <p:cNvPicPr>
            <a:picLocks noChangeAspect="1"/>
          </p:cNvPicPr>
          <p:nvPr/>
        </p:nvPicPr>
        <p:blipFill>
          <a:blip r:embed="rId4"/>
          <a:stretch>
            <a:fillRect/>
          </a:stretch>
        </p:blipFill>
        <p:spPr>
          <a:xfrm>
            <a:off x="7074859" y="909381"/>
            <a:ext cx="807603" cy="783599"/>
          </a:xfrm>
          <a:prstGeom prst="rect">
            <a:avLst/>
          </a:prstGeom>
        </p:spPr>
      </p:pic>
    </p:spTree>
    <p:extLst>
      <p:ext uri="{BB962C8B-B14F-4D97-AF65-F5344CB8AC3E}">
        <p14:creationId xmlns:p14="http://schemas.microsoft.com/office/powerpoint/2010/main" val="13027354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42" presetClass="path" presetSubtype="0" accel="50000" decel="50000" fill="hold" grpId="0" nodeType="clickEffect">
                                  <p:stCondLst>
                                    <p:cond delay="0"/>
                                  </p:stCondLst>
                                  <p:childTnLst>
                                    <p:animMotion origin="layout" path="M -1.25E-6 -4.07407E-6 L 0.4099 0.37987 " pathEditMode="relative" rAng="0" ptsTypes="AA">
                                      <p:cBhvr>
                                        <p:cTn id="64" dur="2000" fill="hold"/>
                                        <p:tgtEl>
                                          <p:spTgt spid="21"/>
                                        </p:tgtEl>
                                        <p:attrNameLst>
                                          <p:attrName>ppt_x</p:attrName>
                                          <p:attrName>ppt_y</p:attrName>
                                        </p:attrNameLst>
                                      </p:cBhvr>
                                      <p:rCtr x="20495" y="18981"/>
                                    </p:animMotion>
                                  </p:childTnLst>
                                </p:cTn>
                              </p:par>
                              <p:par>
                                <p:cTn id="65" presetID="42" presetClass="path" presetSubtype="0" accel="50000" decel="50000" fill="hold" grpId="0" nodeType="withEffect">
                                  <p:stCondLst>
                                    <p:cond delay="0"/>
                                  </p:stCondLst>
                                  <p:childTnLst>
                                    <p:animMotion origin="layout" path="M -2.08333E-6 0.00208 L 0.56979 0.6081 " pathEditMode="relative" rAng="0" ptsTypes="AA">
                                      <p:cBhvr>
                                        <p:cTn id="66" dur="2000" fill="hold"/>
                                        <p:tgtEl>
                                          <p:spTgt spid="20"/>
                                        </p:tgtEl>
                                        <p:attrNameLst>
                                          <p:attrName>ppt_x</p:attrName>
                                          <p:attrName>ppt_y</p:attrName>
                                        </p:attrNameLst>
                                      </p:cBhvr>
                                      <p:rCtr x="28490" y="30301"/>
                                    </p:animMotion>
                                  </p:childTnLst>
                                </p:cTn>
                              </p:par>
                              <p:par>
                                <p:cTn id="67" presetID="42" presetClass="path" presetSubtype="0" accel="50000" decel="50000" fill="hold" grpId="0" nodeType="withEffect">
                                  <p:stCondLst>
                                    <p:cond delay="0"/>
                                  </p:stCondLst>
                                  <p:childTnLst>
                                    <p:animMotion origin="layout" path="M 0.01511 0.00393 L 0.58737 0.66412 " pathEditMode="relative" rAng="0" ptsTypes="AA">
                                      <p:cBhvr>
                                        <p:cTn id="68" dur="2000" fill="hold"/>
                                        <p:tgtEl>
                                          <p:spTgt spid="19"/>
                                        </p:tgtEl>
                                        <p:attrNameLst>
                                          <p:attrName>ppt_x</p:attrName>
                                          <p:attrName>ppt_y</p:attrName>
                                        </p:attrNameLst>
                                      </p:cBhvr>
                                      <p:rCtr x="28607" y="33009"/>
                                    </p:animMotion>
                                  </p:childTnLst>
                                </p:cTn>
                              </p:par>
                              <p:par>
                                <p:cTn id="69" presetID="42" presetClass="path" presetSubtype="0" accel="50000" decel="50000" fill="hold" grpId="0" nodeType="withEffect">
                                  <p:stCondLst>
                                    <p:cond delay="0"/>
                                  </p:stCondLst>
                                  <p:childTnLst>
                                    <p:animMotion origin="layout" path="M -4.79167E-6 -3.33333E-6 L 0.69206 0.23403 " pathEditMode="relative" rAng="0" ptsTypes="AA">
                                      <p:cBhvr>
                                        <p:cTn id="70" dur="2000" fill="hold"/>
                                        <p:tgtEl>
                                          <p:spTgt spid="24"/>
                                        </p:tgtEl>
                                        <p:attrNameLst>
                                          <p:attrName>ppt_x</p:attrName>
                                          <p:attrName>ppt_y</p:attrName>
                                        </p:attrNameLst>
                                      </p:cBhvr>
                                      <p:rCtr x="34596" y="11690"/>
                                    </p:animMotion>
                                  </p:childTnLst>
                                </p:cTn>
                              </p:par>
                              <p:par>
                                <p:cTn id="71" presetID="42" presetClass="path" presetSubtype="0" accel="50000" decel="50000" fill="hold" grpId="0" nodeType="withEffect">
                                  <p:stCondLst>
                                    <p:cond delay="0"/>
                                  </p:stCondLst>
                                  <p:childTnLst>
                                    <p:animMotion origin="layout" path="M -4.79167E-6 -1.85185E-6 L 0.71185 0.18033 " pathEditMode="relative" rAng="0" ptsTypes="AA">
                                      <p:cBhvr>
                                        <p:cTn id="72" dur="2000" fill="hold"/>
                                        <p:tgtEl>
                                          <p:spTgt spid="23"/>
                                        </p:tgtEl>
                                        <p:attrNameLst>
                                          <p:attrName>ppt_x</p:attrName>
                                          <p:attrName>ppt_y</p:attrName>
                                        </p:attrNameLst>
                                      </p:cBhvr>
                                      <p:rCtr x="35586" y="9005"/>
                                    </p:animMotion>
                                  </p:childTnLst>
                                </p:cTn>
                              </p:par>
                              <p:par>
                                <p:cTn id="73" presetID="42" presetClass="path" presetSubtype="0" accel="50000" decel="50000" fill="hold" grpId="0" nodeType="withEffect">
                                  <p:stCondLst>
                                    <p:cond delay="0"/>
                                  </p:stCondLst>
                                  <p:childTnLst>
                                    <p:animMotion origin="layout" path="M -2.5E-6 -1.85185E-6 L 0.40912 0.31875 " pathEditMode="relative" rAng="0" ptsTypes="AA">
                                      <p:cBhvr>
                                        <p:cTn id="74" dur="2000" fill="hold"/>
                                        <p:tgtEl>
                                          <p:spTgt spid="22"/>
                                        </p:tgtEl>
                                        <p:attrNameLst>
                                          <p:attrName>ppt_x</p:attrName>
                                          <p:attrName>ppt_y</p:attrName>
                                        </p:attrNameLst>
                                      </p:cBhvr>
                                      <p:rCtr x="20456" y="15926"/>
                                    </p:animMotion>
                                  </p:childTnLst>
                                </p:cTn>
                              </p:par>
                              <p:par>
                                <p:cTn id="75" presetID="42" presetClass="path" presetSubtype="0" accel="50000" decel="50000" fill="hold" grpId="0" nodeType="withEffect">
                                  <p:stCondLst>
                                    <p:cond delay="0"/>
                                  </p:stCondLst>
                                  <p:childTnLst>
                                    <p:animMotion origin="layout" path="M -4.79167E-6 -3.33333E-6 L 0.5681 0.50949 " pathEditMode="relative" rAng="0" ptsTypes="AA">
                                      <p:cBhvr>
                                        <p:cTn id="76" dur="2000" fill="hold"/>
                                        <p:tgtEl>
                                          <p:spTgt spid="27"/>
                                        </p:tgtEl>
                                        <p:attrNameLst>
                                          <p:attrName>ppt_x</p:attrName>
                                          <p:attrName>ppt_y</p:attrName>
                                        </p:attrNameLst>
                                      </p:cBhvr>
                                      <p:rCtr x="28398" y="25463"/>
                                    </p:animMotion>
                                  </p:childTnLst>
                                </p:cTn>
                              </p:par>
                              <p:par>
                                <p:cTn id="77" presetID="42" presetClass="path" presetSubtype="0" accel="50000" decel="50000" fill="hold" grpId="0" nodeType="withEffect">
                                  <p:stCondLst>
                                    <p:cond delay="0"/>
                                  </p:stCondLst>
                                  <p:childTnLst>
                                    <p:animMotion origin="layout" path="M 0.00287 0.00278 L 0.43034 0.16019 " pathEditMode="relative" rAng="0" ptsTypes="AA">
                                      <p:cBhvr>
                                        <p:cTn id="78" dur="2000" fill="hold"/>
                                        <p:tgtEl>
                                          <p:spTgt spid="26"/>
                                        </p:tgtEl>
                                        <p:attrNameLst>
                                          <p:attrName>ppt_x</p:attrName>
                                          <p:attrName>ppt_y</p:attrName>
                                        </p:attrNameLst>
                                      </p:cBhvr>
                                      <p:rCtr x="21367" y="7870"/>
                                    </p:animMotion>
                                  </p:childTnLst>
                                </p:cTn>
                              </p:par>
                              <p:par>
                                <p:cTn id="79" presetID="42" presetClass="path" presetSubtype="0" accel="50000" decel="50000" fill="hold" grpId="0" nodeType="withEffect">
                                  <p:stCondLst>
                                    <p:cond delay="0"/>
                                  </p:stCondLst>
                                  <p:childTnLst>
                                    <p:animMotion origin="layout" path="M -2.5E-6 -3.7037E-7 L 0.43164 0.21273 " pathEditMode="relative" rAng="0" ptsTypes="AA">
                                      <p:cBhvr>
                                        <p:cTn id="80" dur="2000" fill="hold"/>
                                        <p:tgtEl>
                                          <p:spTgt spid="25"/>
                                        </p:tgtEl>
                                        <p:attrNameLst>
                                          <p:attrName>ppt_x</p:attrName>
                                          <p:attrName>ppt_y</p:attrName>
                                        </p:attrNameLst>
                                      </p:cBhvr>
                                      <p:rCtr x="21576" y="10625"/>
                                    </p:animMotion>
                                  </p:childTnLst>
                                </p:cTn>
                              </p:par>
                              <p:par>
                                <p:cTn id="81" presetID="42" presetClass="path" presetSubtype="0" accel="50000" decel="50000" fill="hold" grpId="0" nodeType="withEffect">
                                  <p:stCondLst>
                                    <p:cond delay="0"/>
                                  </p:stCondLst>
                                  <p:childTnLst>
                                    <p:animMotion origin="layout" path="M -1.25E-6 -1.85185E-6 L 0.69427 -0.20092 " pathEditMode="relative" rAng="0" ptsTypes="AA">
                                      <p:cBhvr>
                                        <p:cTn id="82" dur="2000" fill="hold"/>
                                        <p:tgtEl>
                                          <p:spTgt spid="30"/>
                                        </p:tgtEl>
                                        <p:attrNameLst>
                                          <p:attrName>ppt_x</p:attrName>
                                          <p:attrName>ppt_y</p:attrName>
                                        </p:attrNameLst>
                                      </p:cBhvr>
                                      <p:rCtr x="34714" y="-10046"/>
                                    </p:animMotion>
                                  </p:childTnLst>
                                </p:cTn>
                              </p:par>
                              <p:par>
                                <p:cTn id="83" presetID="42" presetClass="path" presetSubtype="0" accel="50000" decel="50000" fill="hold" grpId="0" nodeType="withEffect">
                                  <p:stCondLst>
                                    <p:cond delay="0"/>
                                  </p:stCondLst>
                                  <p:childTnLst>
                                    <p:animMotion origin="layout" path="M -1.25E-6 -3.7037E-7 L 0.69427 -0.08333 " pathEditMode="relative" rAng="0" ptsTypes="AA">
                                      <p:cBhvr>
                                        <p:cTn id="84" dur="2000" fill="hold"/>
                                        <p:tgtEl>
                                          <p:spTgt spid="29"/>
                                        </p:tgtEl>
                                        <p:attrNameLst>
                                          <p:attrName>ppt_x</p:attrName>
                                          <p:attrName>ppt_y</p:attrName>
                                        </p:attrNameLst>
                                      </p:cBhvr>
                                      <p:rCtr x="34714" y="-4167"/>
                                    </p:animMotion>
                                  </p:childTnLst>
                                </p:cTn>
                              </p:par>
                              <p:par>
                                <p:cTn id="85" presetID="42" presetClass="path" presetSubtype="0" accel="50000" decel="50000" fill="hold" grpId="0" nodeType="withEffect">
                                  <p:stCondLst>
                                    <p:cond delay="0"/>
                                  </p:stCondLst>
                                  <p:childTnLst>
                                    <p:animMotion origin="layout" path="M -0.00365 0.00949 L 0.59661 0.22176 " pathEditMode="relative" rAng="0" ptsTypes="AA">
                                      <p:cBhvr>
                                        <p:cTn id="86" dur="2000" fill="hold"/>
                                        <p:tgtEl>
                                          <p:spTgt spid="28"/>
                                        </p:tgtEl>
                                        <p:attrNameLst>
                                          <p:attrName>ppt_x</p:attrName>
                                          <p:attrName>ppt_y</p:attrName>
                                        </p:attrNameLst>
                                      </p:cBhvr>
                                      <p:rCtr x="30013" y="10602"/>
                                    </p:animMotion>
                                  </p:childTnLst>
                                </p:cTn>
                              </p:par>
                              <p:par>
                                <p:cTn id="87" presetID="42" presetClass="path" presetSubtype="0" accel="50000" decel="50000" fill="hold" grpId="0" nodeType="withEffect">
                                  <p:stCondLst>
                                    <p:cond delay="0"/>
                                  </p:stCondLst>
                                  <p:childTnLst>
                                    <p:animMotion origin="layout" path="M 0.00052 -0.10648 L 0.57161 0.06667 " pathEditMode="relative" rAng="0" ptsTypes="AA">
                                      <p:cBhvr>
                                        <p:cTn id="88" dur="2000" fill="hold"/>
                                        <p:tgtEl>
                                          <p:spTgt spid="33"/>
                                        </p:tgtEl>
                                        <p:attrNameLst>
                                          <p:attrName>ppt_x</p:attrName>
                                          <p:attrName>ppt_y</p:attrName>
                                        </p:attrNameLst>
                                      </p:cBhvr>
                                      <p:rCtr x="28555" y="8657"/>
                                    </p:animMotion>
                                  </p:childTnLst>
                                </p:cTn>
                              </p:par>
                              <p:par>
                                <p:cTn id="89" presetID="42" presetClass="path" presetSubtype="0" accel="50000" decel="50000" fill="hold" grpId="0" nodeType="withEffect">
                                  <p:stCondLst>
                                    <p:cond delay="0"/>
                                  </p:stCondLst>
                                  <p:childTnLst>
                                    <p:animMotion origin="layout" path="M 1.25E-6 0.01111 L 0.71992 -0.25347 " pathEditMode="relative" rAng="0" ptsTypes="AA">
                                      <p:cBhvr>
                                        <p:cTn id="90" dur="2000" fill="hold"/>
                                        <p:tgtEl>
                                          <p:spTgt spid="32"/>
                                        </p:tgtEl>
                                        <p:attrNameLst>
                                          <p:attrName>ppt_x</p:attrName>
                                          <p:attrName>ppt_y</p:attrName>
                                        </p:attrNameLst>
                                      </p:cBhvr>
                                      <p:rCtr x="35990" y="-13241"/>
                                    </p:animMotion>
                                  </p:childTnLst>
                                </p:cTn>
                              </p:par>
                              <p:par>
                                <p:cTn id="91" presetID="42" presetClass="path" presetSubtype="0" accel="50000" decel="50000" fill="hold" grpId="0" nodeType="withEffect">
                                  <p:stCondLst>
                                    <p:cond delay="0"/>
                                  </p:stCondLst>
                                  <p:childTnLst>
                                    <p:animMotion origin="layout" path="M 1.04167E-6 -3.33333E-6 L 0.59805 0.01088 " pathEditMode="relative" rAng="0" ptsTypes="AA">
                                      <p:cBhvr>
                                        <p:cTn id="92" dur="2000" fill="hold"/>
                                        <p:tgtEl>
                                          <p:spTgt spid="31"/>
                                        </p:tgtEl>
                                        <p:attrNameLst>
                                          <p:attrName>ppt_x</p:attrName>
                                          <p:attrName>ppt_y</p:attrName>
                                        </p:attrNameLst>
                                      </p:cBhvr>
                                      <p:rCtr x="29896" y="532"/>
                                    </p:animMotion>
                                  </p:childTnLst>
                                </p:cTn>
                              </p:par>
                              <p:par>
                                <p:cTn id="93" presetID="42" presetClass="path" presetSubtype="0" accel="50000" decel="50000" fill="hold" grpId="0" nodeType="withEffect">
                                  <p:stCondLst>
                                    <p:cond delay="0"/>
                                  </p:stCondLst>
                                  <p:childTnLst>
                                    <p:animMotion origin="layout" path="M -2.70833E-6 -7.40741E-7 L 0.41029 -0.22824 " pathEditMode="relative" rAng="0" ptsTypes="AA">
                                      <p:cBhvr>
                                        <p:cTn id="94" dur="2000" fill="hold"/>
                                        <p:tgtEl>
                                          <p:spTgt spid="36"/>
                                        </p:tgtEl>
                                        <p:attrNameLst>
                                          <p:attrName>ppt_x</p:attrName>
                                          <p:attrName>ppt_y</p:attrName>
                                        </p:attrNameLst>
                                      </p:cBhvr>
                                      <p:rCtr x="20508" y="-11412"/>
                                    </p:animMotion>
                                  </p:childTnLst>
                                </p:cTn>
                              </p:par>
                              <p:par>
                                <p:cTn id="95" presetID="42" presetClass="path" presetSubtype="0" accel="50000" decel="50000" fill="hold" grpId="0" nodeType="withEffect">
                                  <p:stCondLst>
                                    <p:cond delay="0"/>
                                  </p:stCondLst>
                                  <p:childTnLst>
                                    <p:animMotion origin="layout" path="M 1.04167E-6 -1.85185E-6 L 0.71836 -0.30486 " pathEditMode="relative" rAng="0" ptsTypes="AA">
                                      <p:cBhvr>
                                        <p:cTn id="96" dur="2000" fill="hold"/>
                                        <p:tgtEl>
                                          <p:spTgt spid="34"/>
                                        </p:tgtEl>
                                        <p:attrNameLst>
                                          <p:attrName>ppt_x</p:attrName>
                                          <p:attrName>ppt_y</p:attrName>
                                        </p:attrNameLst>
                                      </p:cBhvr>
                                      <p:rCtr x="35911" y="-152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6" grpId="0" animBg="1"/>
      <p:bldP spid="36" grpId="1" animBg="1"/>
      <p:bldP spid="37" grpId="0" animBg="1"/>
      <p:bldP spid="38" grpId="0" animBg="1"/>
      <p:bldP spid="41" grpId="0" animBg="1"/>
      <p:bldP spid="43" grpId="0"/>
      <p:bldP spid="44" grpId="0"/>
      <p:bldP spid="39" grpId="0" animBg="1"/>
      <p:bldP spid="40" grpId="0" animBg="1"/>
      <p:bldP spid="4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2"/>
          <p:cNvSpPr>
            <a:spLocks noGrp="1"/>
          </p:cNvSpPr>
          <p:nvPr>
            <p:ph type="title"/>
          </p:nvPr>
        </p:nvSpPr>
        <p:spPr>
          <a:xfrm>
            <a:off x="0" y="9331"/>
            <a:ext cx="11654187" cy="899409"/>
          </a:xfrm>
        </p:spPr>
        <p:txBody>
          <a:bodyPr/>
          <a:lstStyle/>
          <a:p>
            <a:r>
              <a:rPr lang="en-US" sz="4800" dirty="0">
                <a:latin typeface="Corbel" panose="020B0503020204020204" pitchFamily="34" charset="0"/>
              </a:rPr>
              <a:t>Handling machine failures</a:t>
            </a:r>
          </a:p>
        </p:txBody>
      </p:sp>
      <p:sp>
        <p:nvSpPr>
          <p:cNvPr id="49" name="Rectangle 48"/>
          <p:cNvSpPr/>
          <p:nvPr/>
        </p:nvSpPr>
        <p:spPr bwMode="auto">
          <a:xfrm>
            <a:off x="8028761" y="1040292"/>
            <a:ext cx="1511564" cy="58554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273" y="726911"/>
            <a:ext cx="8309536" cy="6131089"/>
          </a:xfrm>
          <a:prstGeom prst="rect">
            <a:avLst/>
          </a:prstGeom>
        </p:spPr>
      </p:pic>
      <p:sp>
        <p:nvSpPr>
          <p:cNvPr id="53" name="Rounded Rectangle 52"/>
          <p:cNvSpPr/>
          <p:nvPr/>
        </p:nvSpPr>
        <p:spPr bwMode="auto">
          <a:xfrm>
            <a:off x="568831" y="4204545"/>
            <a:ext cx="1030483" cy="2249785"/>
          </a:xfrm>
          <a:prstGeom prst="roundRect">
            <a:avLst/>
          </a:prstGeom>
          <a:solidFill>
            <a:schemeClr val="tx2">
              <a:lumMod val="6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Rounded Rectangle 53"/>
          <p:cNvSpPr/>
          <p:nvPr/>
        </p:nvSpPr>
        <p:spPr bwMode="auto">
          <a:xfrm>
            <a:off x="582881" y="889491"/>
            <a:ext cx="1030483" cy="2304264"/>
          </a:xfrm>
          <a:prstGeom prst="roundRect">
            <a:avLst/>
          </a:prstGeom>
          <a:solidFill>
            <a:schemeClr val="tx2">
              <a:lumMod val="6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Hexagon 54"/>
          <p:cNvSpPr/>
          <p:nvPr/>
        </p:nvSpPr>
        <p:spPr bwMode="auto">
          <a:xfrm>
            <a:off x="907166" y="1132554"/>
            <a:ext cx="359411" cy="30378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Hexagon 55"/>
          <p:cNvSpPr/>
          <p:nvPr/>
        </p:nvSpPr>
        <p:spPr bwMode="auto">
          <a:xfrm>
            <a:off x="904366" y="1132554"/>
            <a:ext cx="359411" cy="30378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Hexagon 56"/>
          <p:cNvSpPr/>
          <p:nvPr/>
        </p:nvSpPr>
        <p:spPr bwMode="auto">
          <a:xfrm>
            <a:off x="897270" y="1128594"/>
            <a:ext cx="359411" cy="30378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Hexagon 57"/>
          <p:cNvSpPr/>
          <p:nvPr/>
        </p:nvSpPr>
        <p:spPr bwMode="auto">
          <a:xfrm>
            <a:off x="907166" y="1876042"/>
            <a:ext cx="359411" cy="30378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Hexagon 58"/>
          <p:cNvSpPr/>
          <p:nvPr/>
        </p:nvSpPr>
        <p:spPr bwMode="auto">
          <a:xfrm>
            <a:off x="925131" y="1876042"/>
            <a:ext cx="359411" cy="30378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Hexagon 59"/>
          <p:cNvSpPr/>
          <p:nvPr/>
        </p:nvSpPr>
        <p:spPr bwMode="auto">
          <a:xfrm>
            <a:off x="925131" y="1878305"/>
            <a:ext cx="359411" cy="30378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Hexagon 60"/>
          <p:cNvSpPr/>
          <p:nvPr/>
        </p:nvSpPr>
        <p:spPr bwMode="auto">
          <a:xfrm>
            <a:off x="907166" y="2603364"/>
            <a:ext cx="359411" cy="30378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Hexagon 61"/>
          <p:cNvSpPr/>
          <p:nvPr/>
        </p:nvSpPr>
        <p:spPr bwMode="auto">
          <a:xfrm>
            <a:off x="925131" y="2603364"/>
            <a:ext cx="359411" cy="30378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Hexagon 62"/>
          <p:cNvSpPr/>
          <p:nvPr/>
        </p:nvSpPr>
        <p:spPr bwMode="auto">
          <a:xfrm>
            <a:off x="925131" y="2605628"/>
            <a:ext cx="359411" cy="30378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Hexagon 63"/>
          <p:cNvSpPr/>
          <p:nvPr/>
        </p:nvSpPr>
        <p:spPr bwMode="auto">
          <a:xfrm>
            <a:off x="880198" y="4487748"/>
            <a:ext cx="358519" cy="304740"/>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Hexagon 64"/>
          <p:cNvSpPr/>
          <p:nvPr/>
        </p:nvSpPr>
        <p:spPr bwMode="auto">
          <a:xfrm>
            <a:off x="898162" y="4487748"/>
            <a:ext cx="358519" cy="304740"/>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Hexagon 65"/>
          <p:cNvSpPr/>
          <p:nvPr/>
        </p:nvSpPr>
        <p:spPr bwMode="auto">
          <a:xfrm>
            <a:off x="898162" y="4490011"/>
            <a:ext cx="358519" cy="304740"/>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Hexagon 66"/>
          <p:cNvSpPr/>
          <p:nvPr/>
        </p:nvSpPr>
        <p:spPr bwMode="auto">
          <a:xfrm>
            <a:off x="880198" y="5219595"/>
            <a:ext cx="358519" cy="304740"/>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Hexagon 67"/>
          <p:cNvSpPr/>
          <p:nvPr/>
        </p:nvSpPr>
        <p:spPr bwMode="auto">
          <a:xfrm>
            <a:off x="878925" y="5219595"/>
            <a:ext cx="358519" cy="304740"/>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Hexagon 68"/>
          <p:cNvSpPr/>
          <p:nvPr/>
        </p:nvSpPr>
        <p:spPr bwMode="auto">
          <a:xfrm>
            <a:off x="881453" y="5228279"/>
            <a:ext cx="358519" cy="304740"/>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Hexagon 69"/>
          <p:cNvSpPr/>
          <p:nvPr/>
        </p:nvSpPr>
        <p:spPr bwMode="auto">
          <a:xfrm>
            <a:off x="880198" y="5946918"/>
            <a:ext cx="358519" cy="304740"/>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Hexagon 70"/>
          <p:cNvSpPr/>
          <p:nvPr/>
        </p:nvSpPr>
        <p:spPr bwMode="auto">
          <a:xfrm>
            <a:off x="890629" y="5964283"/>
            <a:ext cx="358519" cy="304740"/>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Hexagon 71"/>
          <p:cNvSpPr/>
          <p:nvPr/>
        </p:nvSpPr>
        <p:spPr bwMode="auto">
          <a:xfrm>
            <a:off x="909558" y="5955798"/>
            <a:ext cx="358519" cy="304740"/>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Hexagon 72"/>
          <p:cNvSpPr/>
          <p:nvPr/>
        </p:nvSpPr>
        <p:spPr bwMode="auto">
          <a:xfrm>
            <a:off x="908058" y="1134818"/>
            <a:ext cx="359411" cy="30378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 name="Hexagon 73"/>
          <p:cNvSpPr/>
          <p:nvPr/>
        </p:nvSpPr>
        <p:spPr bwMode="auto">
          <a:xfrm>
            <a:off x="916149" y="1880981"/>
            <a:ext cx="359411" cy="30378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Hexagon 74"/>
          <p:cNvSpPr/>
          <p:nvPr/>
        </p:nvSpPr>
        <p:spPr bwMode="auto">
          <a:xfrm>
            <a:off x="923432" y="2603364"/>
            <a:ext cx="359411" cy="30378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TextBox 75"/>
          <p:cNvSpPr txBox="1"/>
          <p:nvPr/>
        </p:nvSpPr>
        <p:spPr>
          <a:xfrm>
            <a:off x="559059" y="3181459"/>
            <a:ext cx="1195063" cy="621968"/>
          </a:xfrm>
          <a:prstGeom prst="rect">
            <a:avLst/>
          </a:prstGeom>
          <a:noFill/>
        </p:spPr>
        <p:txBody>
          <a:bodyPr wrap="square" lIns="179259" tIns="143407" rIns="179259" bIns="143407" rtlCol="0">
            <a:spAutoFit/>
          </a:bodyPr>
          <a:lstStyle/>
          <a:p>
            <a:pPr defTabSz="914192">
              <a:lnSpc>
                <a:spcPct val="90000"/>
              </a:lnSpc>
              <a:spcAft>
                <a:spcPts val="588"/>
              </a:spcAft>
              <a:defRPr/>
            </a:pPr>
            <a:r>
              <a:rPr lang="en-US" sz="2353" dirty="0">
                <a:latin typeface="Segoe UI"/>
              </a:rPr>
              <a:t>App1</a:t>
            </a:r>
          </a:p>
        </p:txBody>
      </p:sp>
      <p:sp>
        <p:nvSpPr>
          <p:cNvPr id="77" name="TextBox 76"/>
          <p:cNvSpPr txBox="1"/>
          <p:nvPr/>
        </p:nvSpPr>
        <p:spPr>
          <a:xfrm>
            <a:off x="554002" y="6339689"/>
            <a:ext cx="1195063" cy="621968"/>
          </a:xfrm>
          <a:prstGeom prst="rect">
            <a:avLst/>
          </a:prstGeom>
          <a:noFill/>
        </p:spPr>
        <p:txBody>
          <a:bodyPr wrap="square" lIns="179259" tIns="143407" rIns="179259" bIns="143407" rtlCol="0">
            <a:spAutoFit/>
          </a:bodyPr>
          <a:lstStyle/>
          <a:p>
            <a:pPr defTabSz="914192">
              <a:lnSpc>
                <a:spcPct val="90000"/>
              </a:lnSpc>
              <a:spcAft>
                <a:spcPts val="588"/>
              </a:spcAft>
              <a:defRPr/>
            </a:pPr>
            <a:r>
              <a:rPr lang="en-US" sz="2353" dirty="0">
                <a:latin typeface="Segoe UI"/>
              </a:rPr>
              <a:t>App2</a:t>
            </a:r>
          </a:p>
        </p:txBody>
      </p:sp>
      <p:sp>
        <p:nvSpPr>
          <p:cNvPr id="78" name="Hexagon 77"/>
          <p:cNvSpPr/>
          <p:nvPr/>
        </p:nvSpPr>
        <p:spPr bwMode="auto">
          <a:xfrm>
            <a:off x="891366" y="4485485"/>
            <a:ext cx="358519" cy="304740"/>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Hexagon 78"/>
          <p:cNvSpPr/>
          <p:nvPr/>
        </p:nvSpPr>
        <p:spPr bwMode="auto">
          <a:xfrm>
            <a:off x="908058" y="5223753"/>
            <a:ext cx="358519" cy="304740"/>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Hexagon 79"/>
          <p:cNvSpPr/>
          <p:nvPr/>
        </p:nvSpPr>
        <p:spPr bwMode="auto">
          <a:xfrm>
            <a:off x="900093" y="5964499"/>
            <a:ext cx="358519" cy="304740"/>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Multiply 2"/>
          <p:cNvSpPr/>
          <p:nvPr/>
        </p:nvSpPr>
        <p:spPr bwMode="auto">
          <a:xfrm>
            <a:off x="9077404" y="3051054"/>
            <a:ext cx="462921" cy="441389"/>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4" name="Picture 33"/>
          <p:cNvPicPr>
            <a:picLocks noChangeAspect="1"/>
          </p:cNvPicPr>
          <p:nvPr/>
        </p:nvPicPr>
        <p:blipFill>
          <a:blip r:embed="rId4"/>
          <a:stretch>
            <a:fillRect/>
          </a:stretch>
        </p:blipFill>
        <p:spPr>
          <a:xfrm>
            <a:off x="7074859" y="909381"/>
            <a:ext cx="807603" cy="783599"/>
          </a:xfrm>
          <a:prstGeom prst="rect">
            <a:avLst/>
          </a:prstGeom>
        </p:spPr>
      </p:pic>
    </p:spTree>
    <p:extLst>
      <p:ext uri="{BB962C8B-B14F-4D97-AF65-F5344CB8AC3E}">
        <p14:creationId xmlns:p14="http://schemas.microsoft.com/office/powerpoint/2010/main" val="1771383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25E-6 -4.07407E-6 L 0.4099 0.37987 " pathEditMode="relative" rAng="0" ptsTypes="AA">
                                      <p:cBhvr>
                                        <p:cTn id="6" dur="2000" fill="hold"/>
                                        <p:tgtEl>
                                          <p:spTgt spid="57"/>
                                        </p:tgtEl>
                                        <p:attrNameLst>
                                          <p:attrName>ppt_x</p:attrName>
                                          <p:attrName>ppt_y</p:attrName>
                                        </p:attrNameLst>
                                      </p:cBhvr>
                                      <p:rCtr x="20495" y="18981"/>
                                    </p:animMotion>
                                  </p:childTnLst>
                                </p:cTn>
                              </p:par>
                              <p:par>
                                <p:cTn id="7" presetID="42" presetClass="path" presetSubtype="0" accel="50000" decel="50000" fill="hold" grpId="0" nodeType="withEffect">
                                  <p:stCondLst>
                                    <p:cond delay="0"/>
                                  </p:stCondLst>
                                  <p:childTnLst>
                                    <p:animMotion origin="layout" path="M -2.08333E-6 0.00208 L 0.56862 0.61829 " pathEditMode="relative" rAng="0" ptsTypes="AA">
                                      <p:cBhvr>
                                        <p:cTn id="8" dur="2000" fill="hold"/>
                                        <p:tgtEl>
                                          <p:spTgt spid="56"/>
                                        </p:tgtEl>
                                        <p:attrNameLst>
                                          <p:attrName>ppt_x</p:attrName>
                                          <p:attrName>ppt_y</p:attrName>
                                        </p:attrNameLst>
                                      </p:cBhvr>
                                      <p:rCtr x="28424" y="30810"/>
                                    </p:animMotion>
                                  </p:childTnLst>
                                </p:cTn>
                              </p:par>
                              <p:par>
                                <p:cTn id="9" presetID="42" presetClass="path" presetSubtype="0" accel="50000" decel="50000" fill="hold" grpId="0" nodeType="withEffect">
                                  <p:stCondLst>
                                    <p:cond delay="0"/>
                                  </p:stCondLst>
                                  <p:childTnLst>
                                    <p:animMotion origin="layout" path="M -2.5E-6 1.48148E-6 L 0.59388 0.66412 " pathEditMode="relative" rAng="0" ptsTypes="AA">
                                      <p:cBhvr>
                                        <p:cTn id="10" dur="2000" fill="hold"/>
                                        <p:tgtEl>
                                          <p:spTgt spid="55"/>
                                        </p:tgtEl>
                                        <p:attrNameLst>
                                          <p:attrName>ppt_x</p:attrName>
                                          <p:attrName>ppt_y</p:attrName>
                                        </p:attrNameLst>
                                      </p:cBhvr>
                                      <p:rCtr x="29688" y="33194"/>
                                    </p:animMotion>
                                  </p:childTnLst>
                                </p:cTn>
                              </p:par>
                              <p:par>
                                <p:cTn id="11" presetID="42" presetClass="path" presetSubtype="0" accel="50000" decel="50000" fill="hold" grpId="0" nodeType="withEffect">
                                  <p:stCondLst>
                                    <p:cond delay="0"/>
                                  </p:stCondLst>
                                  <p:childTnLst>
                                    <p:animMotion origin="layout" path="M -4.79167E-6 -3.33333E-6 L 0.69206 0.23403 " pathEditMode="relative" rAng="0" ptsTypes="AA">
                                      <p:cBhvr>
                                        <p:cTn id="12" dur="2000" fill="hold"/>
                                        <p:tgtEl>
                                          <p:spTgt spid="60"/>
                                        </p:tgtEl>
                                        <p:attrNameLst>
                                          <p:attrName>ppt_x</p:attrName>
                                          <p:attrName>ppt_y</p:attrName>
                                        </p:attrNameLst>
                                      </p:cBhvr>
                                      <p:rCtr x="34596" y="11690"/>
                                    </p:animMotion>
                                  </p:childTnLst>
                                </p:cTn>
                              </p:par>
                              <p:par>
                                <p:cTn id="13" presetID="42" presetClass="path" presetSubtype="0" accel="50000" decel="50000" fill="hold" grpId="0" nodeType="withEffect">
                                  <p:stCondLst>
                                    <p:cond delay="0"/>
                                  </p:stCondLst>
                                  <p:childTnLst>
                                    <p:animMotion origin="layout" path="M -4.79167E-6 -1.85185E-6 L 0.71185 0.18033 " pathEditMode="relative" rAng="0" ptsTypes="AA">
                                      <p:cBhvr>
                                        <p:cTn id="14" dur="2000" fill="hold"/>
                                        <p:tgtEl>
                                          <p:spTgt spid="59"/>
                                        </p:tgtEl>
                                        <p:attrNameLst>
                                          <p:attrName>ppt_x</p:attrName>
                                          <p:attrName>ppt_y</p:attrName>
                                        </p:attrNameLst>
                                      </p:cBhvr>
                                      <p:rCtr x="35586" y="9005"/>
                                    </p:animMotion>
                                  </p:childTnLst>
                                </p:cTn>
                              </p:par>
                              <p:par>
                                <p:cTn id="15" presetID="42" presetClass="path" presetSubtype="0" accel="50000" decel="50000" fill="hold" grpId="0" nodeType="withEffect">
                                  <p:stCondLst>
                                    <p:cond delay="0"/>
                                  </p:stCondLst>
                                  <p:childTnLst>
                                    <p:animMotion origin="layout" path="M -2.5E-6 -1.85185E-6 L 0.40912 0.31875 " pathEditMode="relative" rAng="0" ptsTypes="AA">
                                      <p:cBhvr>
                                        <p:cTn id="16" dur="2000" fill="hold"/>
                                        <p:tgtEl>
                                          <p:spTgt spid="58"/>
                                        </p:tgtEl>
                                        <p:attrNameLst>
                                          <p:attrName>ppt_x</p:attrName>
                                          <p:attrName>ppt_y</p:attrName>
                                        </p:attrNameLst>
                                      </p:cBhvr>
                                      <p:rCtr x="20456" y="15926"/>
                                    </p:animMotion>
                                  </p:childTnLst>
                                </p:cTn>
                              </p:par>
                              <p:par>
                                <p:cTn id="17" presetID="42" presetClass="path" presetSubtype="0" accel="50000" decel="50000" fill="hold" grpId="0" nodeType="withEffect">
                                  <p:stCondLst>
                                    <p:cond delay="0"/>
                                  </p:stCondLst>
                                  <p:childTnLst>
                                    <p:animMotion origin="layout" path="M -4.79167E-6 -3.33333E-6 L 0.5681 0.49584 " pathEditMode="relative" rAng="0" ptsTypes="AA">
                                      <p:cBhvr>
                                        <p:cTn id="18" dur="2000" fill="hold"/>
                                        <p:tgtEl>
                                          <p:spTgt spid="63"/>
                                        </p:tgtEl>
                                        <p:attrNameLst>
                                          <p:attrName>ppt_x</p:attrName>
                                          <p:attrName>ppt_y</p:attrName>
                                        </p:attrNameLst>
                                      </p:cBhvr>
                                      <p:rCtr x="28398" y="24792"/>
                                    </p:animMotion>
                                  </p:childTnLst>
                                </p:cTn>
                              </p:par>
                              <p:par>
                                <p:cTn id="19" presetID="42" presetClass="path" presetSubtype="0" accel="50000" decel="50000" fill="hold" grpId="0" nodeType="withEffect">
                                  <p:stCondLst>
                                    <p:cond delay="0"/>
                                  </p:stCondLst>
                                  <p:childTnLst>
                                    <p:animMotion origin="layout" path="M 0.00287 0.00278 L 0.43034 0.16019 " pathEditMode="relative" rAng="0" ptsTypes="AA">
                                      <p:cBhvr>
                                        <p:cTn id="20" dur="2000" fill="hold"/>
                                        <p:tgtEl>
                                          <p:spTgt spid="62"/>
                                        </p:tgtEl>
                                        <p:attrNameLst>
                                          <p:attrName>ppt_x</p:attrName>
                                          <p:attrName>ppt_y</p:attrName>
                                        </p:attrNameLst>
                                      </p:cBhvr>
                                      <p:rCtr x="21367" y="7870"/>
                                    </p:animMotion>
                                  </p:childTnLst>
                                </p:cTn>
                              </p:par>
                              <p:par>
                                <p:cTn id="21" presetID="42" presetClass="path" presetSubtype="0" accel="50000" decel="50000" fill="hold" grpId="0" nodeType="withEffect">
                                  <p:stCondLst>
                                    <p:cond delay="0"/>
                                  </p:stCondLst>
                                  <p:childTnLst>
                                    <p:animMotion origin="layout" path="M -2.5E-6 -3.7037E-7 L 0.43164 0.21273 " pathEditMode="relative" rAng="0" ptsTypes="AA">
                                      <p:cBhvr>
                                        <p:cTn id="22" dur="2000" fill="hold"/>
                                        <p:tgtEl>
                                          <p:spTgt spid="61"/>
                                        </p:tgtEl>
                                        <p:attrNameLst>
                                          <p:attrName>ppt_x</p:attrName>
                                          <p:attrName>ppt_y</p:attrName>
                                        </p:attrNameLst>
                                      </p:cBhvr>
                                      <p:rCtr x="21576" y="10625"/>
                                    </p:animMotion>
                                  </p:childTnLst>
                                </p:cTn>
                              </p:par>
                              <p:par>
                                <p:cTn id="23" presetID="42" presetClass="path" presetSubtype="0" accel="50000" decel="50000" fill="hold" grpId="0" nodeType="withEffect">
                                  <p:stCondLst>
                                    <p:cond delay="0"/>
                                  </p:stCondLst>
                                  <p:childTnLst>
                                    <p:animMotion origin="layout" path="M -1.25E-6 -1.85185E-6 L 0.69427 -0.20092 " pathEditMode="relative" rAng="0" ptsTypes="AA">
                                      <p:cBhvr>
                                        <p:cTn id="24" dur="2000" fill="hold"/>
                                        <p:tgtEl>
                                          <p:spTgt spid="66"/>
                                        </p:tgtEl>
                                        <p:attrNameLst>
                                          <p:attrName>ppt_x</p:attrName>
                                          <p:attrName>ppt_y</p:attrName>
                                        </p:attrNameLst>
                                      </p:cBhvr>
                                      <p:rCtr x="34714" y="-10046"/>
                                    </p:animMotion>
                                  </p:childTnLst>
                                </p:cTn>
                              </p:par>
                              <p:par>
                                <p:cTn id="25" presetID="42" presetClass="path" presetSubtype="0" accel="50000" decel="50000" fill="hold" grpId="0" nodeType="withEffect">
                                  <p:stCondLst>
                                    <p:cond delay="0"/>
                                  </p:stCondLst>
                                  <p:childTnLst>
                                    <p:animMotion origin="layout" path="M -1.25E-6 -3.7037E-7 L 0.69427 -0.08333 " pathEditMode="relative" rAng="0" ptsTypes="AA">
                                      <p:cBhvr>
                                        <p:cTn id="26" dur="2000" fill="hold"/>
                                        <p:tgtEl>
                                          <p:spTgt spid="65"/>
                                        </p:tgtEl>
                                        <p:attrNameLst>
                                          <p:attrName>ppt_x</p:attrName>
                                          <p:attrName>ppt_y</p:attrName>
                                        </p:attrNameLst>
                                      </p:cBhvr>
                                      <p:rCtr x="34714" y="-4167"/>
                                    </p:animMotion>
                                  </p:childTnLst>
                                </p:cTn>
                              </p:par>
                              <p:par>
                                <p:cTn id="27" presetID="42" presetClass="path" presetSubtype="0" accel="50000" decel="50000" fill="hold" grpId="0" nodeType="withEffect">
                                  <p:stCondLst>
                                    <p:cond delay="0"/>
                                  </p:stCondLst>
                                  <p:childTnLst>
                                    <p:animMotion origin="layout" path="M -0.00365 0.00949 L 0.59674 0.22292 " pathEditMode="relative" rAng="0" ptsTypes="AA">
                                      <p:cBhvr>
                                        <p:cTn id="28" dur="2000" fill="hold"/>
                                        <p:tgtEl>
                                          <p:spTgt spid="64"/>
                                        </p:tgtEl>
                                        <p:attrNameLst>
                                          <p:attrName>ppt_x</p:attrName>
                                          <p:attrName>ppt_y</p:attrName>
                                        </p:attrNameLst>
                                      </p:cBhvr>
                                      <p:rCtr x="30013" y="10671"/>
                                    </p:animMotion>
                                  </p:childTnLst>
                                </p:cTn>
                              </p:par>
                              <p:par>
                                <p:cTn id="29" presetID="42" presetClass="path" presetSubtype="0" accel="50000" decel="50000" fill="hold" grpId="0" nodeType="withEffect">
                                  <p:stCondLst>
                                    <p:cond delay="0"/>
                                  </p:stCondLst>
                                  <p:childTnLst>
                                    <p:animMotion origin="layout" path="M 0.00052 -0.10648 L 0.57161 0.06667 " pathEditMode="relative" rAng="0" ptsTypes="AA">
                                      <p:cBhvr>
                                        <p:cTn id="30" dur="2000" fill="hold"/>
                                        <p:tgtEl>
                                          <p:spTgt spid="69"/>
                                        </p:tgtEl>
                                        <p:attrNameLst>
                                          <p:attrName>ppt_x</p:attrName>
                                          <p:attrName>ppt_y</p:attrName>
                                        </p:attrNameLst>
                                      </p:cBhvr>
                                      <p:rCtr x="28555" y="8657"/>
                                    </p:animMotion>
                                  </p:childTnLst>
                                </p:cTn>
                              </p:par>
                              <p:par>
                                <p:cTn id="31" presetID="42" presetClass="path" presetSubtype="0" accel="50000" decel="50000" fill="hold" grpId="0" nodeType="withEffect">
                                  <p:stCondLst>
                                    <p:cond delay="0"/>
                                  </p:stCondLst>
                                  <p:childTnLst>
                                    <p:animMotion origin="layout" path="M 1.25E-6 0.01111 L 0.71992 -0.25347 " pathEditMode="relative" rAng="0" ptsTypes="AA">
                                      <p:cBhvr>
                                        <p:cTn id="32" dur="2000" fill="hold"/>
                                        <p:tgtEl>
                                          <p:spTgt spid="68"/>
                                        </p:tgtEl>
                                        <p:attrNameLst>
                                          <p:attrName>ppt_x</p:attrName>
                                          <p:attrName>ppt_y</p:attrName>
                                        </p:attrNameLst>
                                      </p:cBhvr>
                                      <p:rCtr x="35990" y="-13241"/>
                                    </p:animMotion>
                                  </p:childTnLst>
                                </p:cTn>
                              </p:par>
                              <p:par>
                                <p:cTn id="33" presetID="42" presetClass="path" presetSubtype="0" accel="50000" decel="50000" fill="hold" grpId="0" nodeType="withEffect">
                                  <p:stCondLst>
                                    <p:cond delay="0"/>
                                  </p:stCondLst>
                                  <p:childTnLst>
                                    <p:animMotion origin="layout" path="M -2.70833E-6 -7.40741E-7 L 0.41029 -0.22824 " pathEditMode="relative" rAng="0" ptsTypes="AA">
                                      <p:cBhvr>
                                        <p:cTn id="34" dur="2000" fill="hold"/>
                                        <p:tgtEl>
                                          <p:spTgt spid="72"/>
                                        </p:tgtEl>
                                        <p:attrNameLst>
                                          <p:attrName>ppt_x</p:attrName>
                                          <p:attrName>ppt_y</p:attrName>
                                        </p:attrNameLst>
                                      </p:cBhvr>
                                      <p:rCtr x="20508" y="-11412"/>
                                    </p:animMotion>
                                  </p:childTnLst>
                                </p:cTn>
                              </p:par>
                              <p:par>
                                <p:cTn id="35" presetID="42" presetClass="path" presetSubtype="0" accel="50000" decel="50000" fill="hold" grpId="0" nodeType="withEffect">
                                  <p:stCondLst>
                                    <p:cond delay="0"/>
                                  </p:stCondLst>
                                  <p:childTnLst>
                                    <p:animMotion origin="layout" path="M 1.04167E-6 -1.85185E-6 L 0.71836 -0.30486 " pathEditMode="relative" rAng="0" ptsTypes="AA">
                                      <p:cBhvr>
                                        <p:cTn id="36" dur="2000" fill="hold"/>
                                        <p:tgtEl>
                                          <p:spTgt spid="70"/>
                                        </p:tgtEl>
                                        <p:attrNameLst>
                                          <p:attrName>ppt_x</p:attrName>
                                          <p:attrName>ppt_y</p:attrName>
                                        </p:attrNameLst>
                                      </p:cBhvr>
                                      <p:rCtr x="35911" y="-15255"/>
                                    </p:animMotion>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 calcmode="lin" valueType="num">
                                      <p:cBhvr>
                                        <p:cTn id="41" dur="500" fill="hold"/>
                                        <p:tgtEl>
                                          <p:spTgt spid="3"/>
                                        </p:tgtEl>
                                        <p:attrNameLst>
                                          <p:attrName>ppt_w</p:attrName>
                                        </p:attrNameLst>
                                      </p:cBhvr>
                                      <p:tavLst>
                                        <p:tav tm="0">
                                          <p:val>
                                            <p:fltVal val="0"/>
                                          </p:val>
                                        </p:tav>
                                        <p:tav tm="100000">
                                          <p:val>
                                            <p:strVal val="#ppt_w"/>
                                          </p:val>
                                        </p:tav>
                                      </p:tavLst>
                                    </p:anim>
                                    <p:anim calcmode="lin" valueType="num">
                                      <p:cBhvr>
                                        <p:cTn id="42" dur="500" fill="hold"/>
                                        <p:tgtEl>
                                          <p:spTgt spid="3"/>
                                        </p:tgtEl>
                                        <p:attrNameLst>
                                          <p:attrName>ppt_h</p:attrName>
                                        </p:attrNameLst>
                                      </p:cBhvr>
                                      <p:tavLst>
                                        <p:tav tm="0">
                                          <p:val>
                                            <p:fltVal val="0"/>
                                          </p:val>
                                        </p:tav>
                                        <p:tav tm="100000">
                                          <p:val>
                                            <p:strVal val="#ppt_h"/>
                                          </p:val>
                                        </p:tav>
                                      </p:tavLst>
                                    </p:anim>
                                    <p:animEffect transition="in" filter="fade">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path" presetSubtype="0" accel="50000" decel="50000" fill="hold" grpId="1" nodeType="clickEffect">
                                  <p:stCondLst>
                                    <p:cond delay="0"/>
                                  </p:stCondLst>
                                  <p:childTnLst>
                                    <p:animMotion origin="layout" path="M 0.68906 -0.19722 L 0.43294 -0.01018 " pathEditMode="relative" rAng="0" ptsTypes="AA">
                                      <p:cBhvr>
                                        <p:cTn id="47" dur="2000" fill="hold"/>
                                        <p:tgtEl>
                                          <p:spTgt spid="66"/>
                                        </p:tgtEl>
                                        <p:attrNameLst>
                                          <p:attrName>ppt_x</p:attrName>
                                          <p:attrName>ppt_y</p:attrName>
                                        </p:attrNameLst>
                                      </p:cBhvr>
                                      <p:rCtr x="-12812" y="9352"/>
                                    </p:animMotion>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grpId="1" nodeType="clickEffect">
                                  <p:stCondLst>
                                    <p:cond delay="0"/>
                                  </p:stCondLst>
                                  <p:childTnLst>
                                    <p:animMotion origin="layout" path="M 0.70769 0.18171 L 0.58829 0.50996 " pathEditMode="relative" rAng="0" ptsTypes="AA">
                                      <p:cBhvr>
                                        <p:cTn id="51" dur="2000" fill="hold"/>
                                        <p:tgtEl>
                                          <p:spTgt spid="59"/>
                                        </p:tgtEl>
                                        <p:attrNameLst>
                                          <p:attrName>ppt_x</p:attrName>
                                          <p:attrName>ppt_y</p:attrName>
                                        </p:attrNameLst>
                                      </p:cBhvr>
                                      <p:rCtr x="-5977" y="164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animBg="1"/>
      <p:bldP spid="59" grpId="0" animBg="1"/>
      <p:bldP spid="59" grpId="1" animBg="1"/>
      <p:bldP spid="60" grpId="0" animBg="1"/>
      <p:bldP spid="61" grpId="0" animBg="1"/>
      <p:bldP spid="62" grpId="0" animBg="1"/>
      <p:bldP spid="63" grpId="0" animBg="1"/>
      <p:bldP spid="64" grpId="0" animBg="1"/>
      <p:bldP spid="65" grpId="0" animBg="1"/>
      <p:bldP spid="66" grpId="0" animBg="1"/>
      <p:bldP spid="66" grpId="1" animBg="1"/>
      <p:bldP spid="68" grpId="0" animBg="1"/>
      <p:bldP spid="69" grpId="0" animBg="1"/>
      <p:bldP spid="70" grpId="0" animBg="1"/>
      <p:bldP spid="72" grpId="0" animBg="1"/>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Information	</a:t>
            </a:r>
          </a:p>
        </p:txBody>
      </p:sp>
      <p:sp>
        <p:nvSpPr>
          <p:cNvPr id="3" name="Text Placeholder 2"/>
          <p:cNvSpPr>
            <a:spLocks noGrp="1"/>
          </p:cNvSpPr>
          <p:nvPr>
            <p:ph type="body" sz="quarter" idx="10"/>
          </p:nvPr>
        </p:nvSpPr>
        <p:spPr>
          <a:xfrm>
            <a:off x="269240" y="1189176"/>
            <a:ext cx="11653523" cy="5144357"/>
          </a:xfrm>
        </p:spPr>
        <p:txBody>
          <a:bodyPr/>
          <a:lstStyle/>
          <a:p>
            <a:r>
              <a:rPr lang="en-US" dirty="0">
                <a:solidFill>
                  <a:schemeClr val="tx1"/>
                </a:solidFill>
                <a:hlinkClick r:id="rId2"/>
              </a:rPr>
              <a:t>https://github.com/tripdubroot/ContainerCamp</a:t>
            </a:r>
            <a:endParaRPr lang="en-US" dirty="0">
              <a:solidFill>
                <a:schemeClr val="tx1"/>
              </a:solidFill>
            </a:endParaRPr>
          </a:p>
          <a:p>
            <a:endParaRPr lang="en-US" sz="1800" dirty="0">
              <a:solidFill>
                <a:schemeClr val="tx1"/>
              </a:solidFill>
            </a:endParaRPr>
          </a:p>
          <a:p>
            <a:r>
              <a:rPr lang="en-US" dirty="0">
                <a:solidFill>
                  <a:schemeClr val="tx1"/>
                </a:solidFill>
                <a:hlinkClick r:id="rId3"/>
              </a:rPr>
              <a:t>https://docs.docker.com/</a:t>
            </a:r>
            <a:endParaRPr lang="en-US" dirty="0">
              <a:solidFill>
                <a:schemeClr val="tx1"/>
              </a:solidFill>
            </a:endParaRPr>
          </a:p>
          <a:p>
            <a:endParaRPr lang="en-US" sz="1800" dirty="0">
              <a:solidFill>
                <a:schemeClr val="tx1"/>
              </a:solidFill>
            </a:endParaRPr>
          </a:p>
          <a:p>
            <a:r>
              <a:rPr lang="en-US" dirty="0">
                <a:solidFill>
                  <a:schemeClr val="tx1"/>
                </a:solidFill>
                <a:hlinkClick r:id="rId4"/>
              </a:rPr>
              <a:t>https://kubernetes.io/</a:t>
            </a:r>
            <a:endParaRPr lang="en-US" dirty="0">
              <a:solidFill>
                <a:schemeClr val="tx1"/>
              </a:solidFill>
            </a:endParaRPr>
          </a:p>
          <a:p>
            <a:endParaRPr lang="en-US" sz="1800" dirty="0">
              <a:solidFill>
                <a:schemeClr val="tx1"/>
              </a:solidFill>
            </a:endParaRPr>
          </a:p>
          <a:p>
            <a:pPr lvl="0"/>
            <a:r>
              <a:rPr lang="en-US" dirty="0">
                <a:solidFill>
                  <a:srgbClr val="505050"/>
                </a:solidFill>
                <a:hlinkClick r:id="rId5"/>
              </a:rPr>
              <a:t>https://docs.microsoft.com/en-us/azure/container-service/</a:t>
            </a:r>
            <a:endParaRPr lang="en-US" dirty="0">
              <a:solidFill>
                <a:srgbClr val="505050"/>
              </a:solidFill>
            </a:endParaRPr>
          </a:p>
          <a:p>
            <a:endParaRPr lang="en-US" sz="1800" dirty="0">
              <a:solidFill>
                <a:schemeClr val="tx1"/>
              </a:solidFill>
            </a:endParaRPr>
          </a:p>
          <a:p>
            <a:r>
              <a:rPr lang="en-US" dirty="0">
                <a:solidFill>
                  <a:schemeClr val="tx1"/>
                </a:solidFill>
                <a:hlinkClick r:id="rId6"/>
              </a:rPr>
              <a:t>https://github.com/Azure</a:t>
            </a:r>
            <a:r>
              <a:rPr lang="en-US">
                <a:solidFill>
                  <a:schemeClr val="tx1"/>
                </a:solidFill>
                <a:hlinkClick r:id="rId6"/>
              </a:rPr>
              <a:t>/acs-engine</a:t>
            </a:r>
            <a:endParaRPr lang="en-US" dirty="0">
              <a:solidFill>
                <a:schemeClr val="tx1"/>
              </a:solidFill>
            </a:endParaRPr>
          </a:p>
        </p:txBody>
      </p:sp>
    </p:spTree>
    <p:extLst>
      <p:ext uri="{BB962C8B-B14F-4D97-AF65-F5344CB8AC3E}">
        <p14:creationId xmlns:p14="http://schemas.microsoft.com/office/powerpoint/2010/main" val="380344323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rot="21328985">
            <a:off x="4004125" y="1417925"/>
            <a:ext cx="3585812" cy="236528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2058" name="Picture 10"/>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41903" y="1727871"/>
            <a:ext cx="3114883" cy="3258332"/>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Before Container Standards</a:t>
            </a:r>
          </a:p>
        </p:txBody>
      </p:sp>
      <p:pic>
        <p:nvPicPr>
          <p:cNvPr id="2056" name="Picture 8" descr="https://upload.wikimedia.org/wikipedia/commons/0/0e/Loading_%22Clan_McDougall%22_with_frozen_meat_for_England.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rot="265950">
            <a:off x="2809109" y="3915390"/>
            <a:ext cx="4033912" cy="291165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2050" name="Picture 2" descr="http://www.ibiblio.org/hyperwar/OnlineLibrary/photos/images/g440000/g441385.jp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rot="276093">
            <a:off x="7479270" y="2335680"/>
            <a:ext cx="4553765" cy="375378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7629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8"/>
                                        </p:tgtEl>
                                        <p:attrNameLst>
                                          <p:attrName>style.visibility</p:attrName>
                                        </p:attrNameLst>
                                      </p:cBhvr>
                                      <p:to>
                                        <p:strVal val="visible"/>
                                      </p:to>
                                    </p:set>
                                    <p:animEffect transition="in" filter="fade">
                                      <p:cBhvr>
                                        <p:cTn id="7" dur="800"/>
                                        <p:tgtEl>
                                          <p:spTgt spid="2058"/>
                                        </p:tgtEl>
                                      </p:cBhvr>
                                    </p:animEffect>
                                  </p:childTnLst>
                                </p:cTn>
                              </p:par>
                              <p:par>
                                <p:cTn id="8" presetID="10" presetClass="entr" presetSubtype="0" fill="hold" nodeType="withEffect">
                                  <p:stCondLst>
                                    <p:cond delay="600"/>
                                  </p:stCondLst>
                                  <p:childTnLst>
                                    <p:set>
                                      <p:cBhvr>
                                        <p:cTn id="9" dur="1" fill="hold">
                                          <p:stCondLst>
                                            <p:cond delay="0"/>
                                          </p:stCondLst>
                                        </p:cTn>
                                        <p:tgtEl>
                                          <p:spTgt spid="2052"/>
                                        </p:tgtEl>
                                        <p:attrNameLst>
                                          <p:attrName>style.visibility</p:attrName>
                                        </p:attrNameLst>
                                      </p:cBhvr>
                                      <p:to>
                                        <p:strVal val="visible"/>
                                      </p:to>
                                    </p:set>
                                    <p:animEffect transition="in" filter="fade">
                                      <p:cBhvr>
                                        <p:cTn id="10" dur="1200"/>
                                        <p:tgtEl>
                                          <p:spTgt spid="2052"/>
                                        </p:tgtEl>
                                      </p:cBhvr>
                                    </p:animEffect>
                                  </p:childTnLst>
                                </p:cTn>
                              </p:par>
                              <p:par>
                                <p:cTn id="11" presetID="10" presetClass="entr" presetSubtype="0" fill="hold" nodeType="withEffect">
                                  <p:stCondLst>
                                    <p:cond delay="1500"/>
                                  </p:stCondLst>
                                  <p:childTnLst>
                                    <p:set>
                                      <p:cBhvr>
                                        <p:cTn id="12" dur="1" fill="hold">
                                          <p:stCondLst>
                                            <p:cond delay="0"/>
                                          </p:stCondLst>
                                        </p:cTn>
                                        <p:tgtEl>
                                          <p:spTgt spid="2056"/>
                                        </p:tgtEl>
                                        <p:attrNameLst>
                                          <p:attrName>style.visibility</p:attrName>
                                        </p:attrNameLst>
                                      </p:cBhvr>
                                      <p:to>
                                        <p:strVal val="visible"/>
                                      </p:to>
                                    </p:set>
                                    <p:animEffect transition="in" filter="fade">
                                      <p:cBhvr>
                                        <p:cTn id="13" dur="800"/>
                                        <p:tgtEl>
                                          <p:spTgt spid="2056"/>
                                        </p:tgtEl>
                                      </p:cBhvr>
                                    </p:animEffect>
                                  </p:childTnLst>
                                </p:cTn>
                              </p:par>
                              <p:par>
                                <p:cTn id="14" presetID="10" presetClass="entr" presetSubtype="0" fill="hold" nodeType="withEffect">
                                  <p:stCondLst>
                                    <p:cond delay="2100"/>
                                  </p:stCondLst>
                                  <p:childTnLst>
                                    <p:set>
                                      <p:cBhvr>
                                        <p:cTn id="15" dur="1" fill="hold">
                                          <p:stCondLst>
                                            <p:cond delay="0"/>
                                          </p:stCondLst>
                                        </p:cTn>
                                        <p:tgtEl>
                                          <p:spTgt spid="2050"/>
                                        </p:tgtEl>
                                        <p:attrNameLst>
                                          <p:attrName>style.visibility</p:attrName>
                                        </p:attrNameLst>
                                      </p:cBhvr>
                                      <p:to>
                                        <p:strVal val="visible"/>
                                      </p:to>
                                    </p:set>
                                    <p:animEffect transition="in" filter="fade">
                                      <p:cBhvr>
                                        <p:cTn id="16" dur="1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Shipping Containers Invented</a:t>
            </a:r>
          </a:p>
        </p:txBody>
      </p:sp>
      <p:pic>
        <p:nvPicPr>
          <p:cNvPr id="22" name="Picture 4" descr="https://upload.wikimedia.org/wikipedia/commons/thumb/9/9d/Container_Stacking.jpg/1920px-Container_Stacking.jp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4228449" y="1785555"/>
            <a:ext cx="6499118" cy="4510786"/>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6768319" y="6574996"/>
            <a:ext cx="3086221" cy="271554"/>
          </a:xfrm>
          <a:prstGeom prst="rect">
            <a:avLst/>
          </a:prstGeom>
        </p:spPr>
        <p:txBody>
          <a:bodyPr wrap="none">
            <a:spAutoFit/>
          </a:bodyPr>
          <a:lstStyle/>
          <a:p>
            <a:r>
              <a:rPr lang="en-US" sz="1176" dirty="0">
                <a:solidFill>
                  <a:srgbClr val="000000"/>
                </a:solidFill>
                <a:latin typeface="Calibri"/>
              </a:rPr>
              <a:t>https://en.wikipedia.org/wiki/Malcom_McLean</a:t>
            </a:r>
          </a:p>
        </p:txBody>
      </p:sp>
      <p:sp>
        <p:nvSpPr>
          <p:cNvPr id="24" name="Rectangle 23"/>
          <p:cNvSpPr/>
          <p:nvPr/>
        </p:nvSpPr>
        <p:spPr>
          <a:xfrm rot="21372412">
            <a:off x="350930" y="1770745"/>
            <a:ext cx="4826622" cy="4887966"/>
          </a:xfrm>
          <a:prstGeom prst="rect">
            <a:avLst/>
          </a:prstGeom>
          <a:solidFill>
            <a:srgbClr val="FFFFFE"/>
          </a:solid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txBody>
          <a:bodyPr wrap="square" lIns="358570" tIns="179285" rIns="358570" bIns="358570">
            <a:spAutoFit/>
          </a:bodyPr>
          <a:lstStyle/>
          <a:p>
            <a:pPr defTabSz="896386">
              <a:defRPr/>
            </a:pPr>
            <a:r>
              <a:rPr lang="en-US" sz="1765" kern="0" dirty="0">
                <a:solidFill>
                  <a:srgbClr val="252525"/>
                </a:solidFill>
                <a:latin typeface="Arial" panose="020B0604020202020204" pitchFamily="34" charset="0"/>
              </a:rPr>
              <a:t>In </a:t>
            </a:r>
            <a:r>
              <a:rPr lang="en-US" sz="1765" b="1" kern="0" dirty="0">
                <a:solidFill>
                  <a:srgbClr val="252525"/>
                </a:solidFill>
                <a:latin typeface="Arial" panose="020B0604020202020204" pitchFamily="34" charset="0"/>
              </a:rPr>
              <a:t>1956</a:t>
            </a:r>
            <a:r>
              <a:rPr lang="en-US" sz="1765" kern="0" dirty="0">
                <a:solidFill>
                  <a:srgbClr val="252525"/>
                </a:solidFill>
                <a:latin typeface="Arial" panose="020B0604020202020204" pitchFamily="34" charset="0"/>
              </a:rPr>
              <a:t>, most cargo was loaded and unloaded by hand. </a:t>
            </a:r>
            <a:r>
              <a:rPr lang="en-US" sz="1765" kern="0" dirty="0">
                <a:ln w="0"/>
                <a:solidFill>
                  <a:srgbClr val="A01420"/>
                </a:solidFill>
                <a:effectLst>
                  <a:outerShdw blurRad="38100" dist="25400" dir="5400000" algn="ctr" rotWithShape="0">
                    <a:srgbClr val="6E747A">
                      <a:alpha val="43000"/>
                    </a:srgbClr>
                  </a:outerShdw>
                </a:effectLst>
                <a:latin typeface="Arial" panose="020B0604020202020204" pitchFamily="34" charset="0"/>
              </a:rPr>
              <a:t>Hand-loading a ship cost </a:t>
            </a:r>
            <a:r>
              <a:rPr lang="en-US" sz="1765" u="sng" kern="0" dirty="0">
                <a:ln w="0"/>
                <a:solidFill>
                  <a:srgbClr val="A01420"/>
                </a:solidFill>
                <a:effectLst>
                  <a:outerShdw blurRad="38100" dist="25400" dir="5400000" algn="ctr" rotWithShape="0">
                    <a:srgbClr val="6E747A">
                      <a:alpha val="43000"/>
                    </a:srgbClr>
                  </a:outerShdw>
                </a:effectLst>
                <a:latin typeface="Arial" panose="020B0604020202020204" pitchFamily="34" charset="0"/>
              </a:rPr>
              <a:t>$5.86 </a:t>
            </a:r>
            <a:r>
              <a:rPr lang="en-US" sz="1765" kern="0" dirty="0">
                <a:ln w="0"/>
                <a:solidFill>
                  <a:srgbClr val="A01420"/>
                </a:solidFill>
                <a:effectLst>
                  <a:outerShdw blurRad="38100" dist="25400" dir="5400000" algn="ctr" rotWithShape="0">
                    <a:srgbClr val="6E747A">
                      <a:alpha val="43000"/>
                    </a:srgbClr>
                  </a:outerShdw>
                </a:effectLst>
                <a:latin typeface="Arial" panose="020B0604020202020204" pitchFamily="34" charset="0"/>
              </a:rPr>
              <a:t>a ton</a:t>
            </a:r>
            <a:r>
              <a:rPr lang="en-US" sz="1765" kern="0" dirty="0">
                <a:solidFill>
                  <a:srgbClr val="252525"/>
                </a:solidFill>
                <a:latin typeface="Arial" panose="020B0604020202020204" pitchFamily="34" charset="0"/>
              </a:rPr>
              <a:t>. </a:t>
            </a:r>
          </a:p>
          <a:p>
            <a:pPr defTabSz="896386">
              <a:defRPr/>
            </a:pPr>
            <a:endParaRPr lang="en-US" sz="1765" kern="0" dirty="0">
              <a:solidFill>
                <a:srgbClr val="252525"/>
              </a:solidFill>
              <a:latin typeface="Arial" panose="020B0604020202020204" pitchFamily="34" charset="0"/>
            </a:endParaRPr>
          </a:p>
          <a:p>
            <a:pPr defTabSz="896386">
              <a:defRPr/>
            </a:pPr>
            <a:r>
              <a:rPr lang="en-US" sz="1765" b="1" kern="0" dirty="0">
                <a:solidFill>
                  <a:srgbClr val="252525"/>
                </a:solidFill>
                <a:latin typeface="Arial" panose="020B0604020202020204" pitchFamily="34" charset="0"/>
              </a:rPr>
              <a:t>Malcom McLean</a:t>
            </a:r>
            <a:r>
              <a:rPr lang="en-US" sz="1765" kern="0" dirty="0">
                <a:solidFill>
                  <a:srgbClr val="252525"/>
                </a:solidFill>
                <a:latin typeface="Arial" panose="020B0604020202020204" pitchFamily="34" charset="0"/>
              </a:rPr>
              <a:t> born in 1913 developed the modern </a:t>
            </a:r>
            <a:r>
              <a:rPr lang="en-US" sz="1765" kern="0" dirty="0">
                <a:ln w="0"/>
                <a:solidFill>
                  <a:srgbClr val="A01420"/>
                </a:solidFill>
                <a:effectLst>
                  <a:outerShdw blurRad="38100" dist="25400" dir="5400000" algn="ctr" rotWithShape="0">
                    <a:srgbClr val="6E747A">
                      <a:alpha val="43000"/>
                    </a:srgbClr>
                  </a:outerShdw>
                </a:effectLst>
                <a:latin typeface="Arial" panose="020B0604020202020204" pitchFamily="34" charset="0"/>
              </a:rPr>
              <a:t>intermodal shipping container</a:t>
            </a:r>
            <a:r>
              <a:rPr lang="en-US" sz="1765" kern="0" dirty="0">
                <a:solidFill>
                  <a:srgbClr val="252525"/>
                </a:solidFill>
                <a:latin typeface="Arial" panose="020B0604020202020204" pitchFamily="34" charset="0"/>
              </a:rPr>
              <a:t>, which </a:t>
            </a:r>
            <a:r>
              <a:rPr lang="en-US" sz="1765" kern="0" dirty="0">
                <a:ln w="0"/>
                <a:solidFill>
                  <a:srgbClr val="A01420"/>
                </a:solidFill>
                <a:effectLst>
                  <a:outerShdw blurRad="38100" dist="25400" dir="5400000" algn="ctr" rotWithShape="0">
                    <a:srgbClr val="6E747A">
                      <a:alpha val="43000"/>
                    </a:srgbClr>
                  </a:outerShdw>
                </a:effectLst>
                <a:latin typeface="Arial" panose="020B0604020202020204" pitchFamily="34" charset="0"/>
              </a:rPr>
              <a:t>revolutionized transport and international trade</a:t>
            </a:r>
            <a:r>
              <a:rPr lang="en-US" sz="1765" kern="0" dirty="0">
                <a:solidFill>
                  <a:srgbClr val="252525"/>
                </a:solidFill>
                <a:latin typeface="Arial" panose="020B0604020202020204" pitchFamily="34" charset="0"/>
              </a:rPr>
              <a:t>. </a:t>
            </a:r>
          </a:p>
          <a:p>
            <a:pPr defTabSz="896386">
              <a:defRPr/>
            </a:pPr>
            <a:r>
              <a:rPr lang="en-US" sz="1765" kern="0" dirty="0">
                <a:solidFill>
                  <a:srgbClr val="252525"/>
                </a:solidFill>
                <a:latin typeface="Arial" panose="020B0604020202020204" pitchFamily="34" charset="0"/>
              </a:rPr>
              <a:t>McLean knew "</a:t>
            </a:r>
            <a:r>
              <a:rPr lang="en-US" sz="1765" u="sng" kern="0" dirty="0">
                <a:solidFill>
                  <a:srgbClr val="252525"/>
                </a:solidFill>
                <a:latin typeface="Arial" panose="020B0604020202020204" pitchFamily="34" charset="0"/>
              </a:rPr>
              <a:t>A ship earns money only when she's at sea</a:t>
            </a:r>
            <a:r>
              <a:rPr lang="en-US" sz="1765" kern="0" dirty="0">
                <a:solidFill>
                  <a:srgbClr val="252525"/>
                </a:solidFill>
                <a:latin typeface="Arial" panose="020B0604020202020204" pitchFamily="34" charset="0"/>
              </a:rPr>
              <a:t>," and based his business on that efficiency.</a:t>
            </a:r>
            <a:endParaRPr lang="en-US" sz="1765" kern="0" dirty="0">
              <a:solidFill>
                <a:srgbClr val="000000"/>
              </a:solidFill>
              <a:latin typeface="Calibri"/>
            </a:endParaRPr>
          </a:p>
          <a:p>
            <a:pPr defTabSz="896386">
              <a:defRPr/>
            </a:pPr>
            <a:endParaRPr lang="en-US" sz="1765" kern="0" dirty="0">
              <a:solidFill>
                <a:srgbClr val="252525"/>
              </a:solidFill>
              <a:latin typeface="Arial" panose="020B0604020202020204" pitchFamily="34" charset="0"/>
            </a:endParaRPr>
          </a:p>
          <a:p>
            <a:pPr defTabSz="896386">
              <a:defRPr/>
            </a:pPr>
            <a:r>
              <a:rPr lang="en-US" sz="1765" kern="0" dirty="0">
                <a:solidFill>
                  <a:srgbClr val="252525"/>
                </a:solidFill>
                <a:latin typeface="Arial" panose="020B0604020202020204" pitchFamily="34" charset="0"/>
              </a:rPr>
              <a:t>Using containers, it cost only </a:t>
            </a:r>
            <a:r>
              <a:rPr lang="en-US" sz="1765" u="sng" kern="0" dirty="0">
                <a:ln w="0"/>
                <a:solidFill>
                  <a:srgbClr val="A01420"/>
                </a:solidFill>
                <a:effectLst>
                  <a:outerShdw blurRad="38100" dist="25400" dir="5400000" algn="ctr" rotWithShape="0">
                    <a:srgbClr val="6E747A">
                      <a:alpha val="43000"/>
                    </a:srgbClr>
                  </a:outerShdw>
                </a:effectLst>
                <a:latin typeface="Arial" panose="020B0604020202020204" pitchFamily="34" charset="0"/>
              </a:rPr>
              <a:t>16 cents </a:t>
            </a:r>
            <a:r>
              <a:rPr lang="en-US" sz="1765" kern="0" dirty="0">
                <a:ln w="0"/>
                <a:solidFill>
                  <a:srgbClr val="A01420"/>
                </a:solidFill>
                <a:effectLst>
                  <a:outerShdw blurRad="38100" dist="25400" dir="5400000" algn="ctr" rotWithShape="0">
                    <a:srgbClr val="6E747A">
                      <a:alpha val="43000"/>
                    </a:srgbClr>
                  </a:outerShdw>
                </a:effectLst>
                <a:latin typeface="Arial" panose="020B0604020202020204" pitchFamily="34" charset="0"/>
              </a:rPr>
              <a:t>a ton</a:t>
            </a:r>
            <a:r>
              <a:rPr lang="en-US" sz="1765" kern="0" dirty="0">
                <a:solidFill>
                  <a:srgbClr val="252525"/>
                </a:solidFill>
                <a:latin typeface="Arial" panose="020B0604020202020204" pitchFamily="34" charset="0"/>
              </a:rPr>
              <a:t>, a 39-fold savings. Containerization also greatly reduced the time to load and unload ships, </a:t>
            </a:r>
            <a:r>
              <a:rPr lang="en-US" sz="1765" kern="0" dirty="0">
                <a:ln w="0"/>
                <a:solidFill>
                  <a:srgbClr val="A01420"/>
                </a:solidFill>
                <a:effectLst>
                  <a:outerShdw blurRad="38100" dist="25400" dir="5400000" algn="ctr" rotWithShape="0">
                    <a:srgbClr val="6E747A">
                      <a:alpha val="43000"/>
                    </a:srgbClr>
                  </a:outerShdw>
                </a:effectLst>
                <a:latin typeface="Arial" panose="020B0604020202020204" pitchFamily="34" charset="0"/>
              </a:rPr>
              <a:t>improving reliability.</a:t>
            </a:r>
            <a:r>
              <a:rPr lang="en-US" sz="1765" kern="0" dirty="0">
                <a:solidFill>
                  <a:srgbClr val="252525"/>
                </a:solidFill>
                <a:latin typeface="Arial" panose="020B0604020202020204" pitchFamily="34" charset="0"/>
              </a:rPr>
              <a:t> </a:t>
            </a:r>
            <a:endParaRPr lang="en-US" sz="1765" kern="0" dirty="0">
              <a:solidFill>
                <a:srgbClr val="000000"/>
              </a:solidFill>
              <a:latin typeface="Calibri"/>
            </a:endParaRPr>
          </a:p>
        </p:txBody>
      </p:sp>
      <p:pic>
        <p:nvPicPr>
          <p:cNvPr id="25" name="Picture 6"/>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12445675" y="2158296"/>
            <a:ext cx="6332498" cy="3877039"/>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26" name="Picture 2" descr="Malcolm McLean at railing, Port Newark, 1957 (7312751706).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rot="159669">
            <a:off x="9620236" y="1434474"/>
            <a:ext cx="2214661" cy="2210369"/>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605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900"/>
                                        <p:tgtEl>
                                          <p:spTgt spid="24"/>
                                        </p:tgtEl>
                                      </p:cBhvr>
                                    </p:animEffect>
                                  </p:childTnLst>
                                </p:cTn>
                              </p:par>
                              <p:par>
                                <p:cTn id="8" presetID="9" presetClass="entr" presetSubtype="0" fill="hold" nodeType="withEffect">
                                  <p:stCondLst>
                                    <p:cond delay="600"/>
                                  </p:stCondLst>
                                  <p:childTnLst>
                                    <p:set>
                                      <p:cBhvr>
                                        <p:cTn id="9" dur="1" fill="hold">
                                          <p:stCondLst>
                                            <p:cond delay="0"/>
                                          </p:stCondLst>
                                        </p:cTn>
                                        <p:tgtEl>
                                          <p:spTgt spid="26"/>
                                        </p:tgtEl>
                                        <p:attrNameLst>
                                          <p:attrName>style.visibility</p:attrName>
                                        </p:attrNameLst>
                                      </p:cBhvr>
                                      <p:to>
                                        <p:strVal val="visible"/>
                                      </p:to>
                                    </p:set>
                                    <p:animEffect transition="in" filter="dissolve">
                                      <p:cBhvr>
                                        <p:cTn id="10" dur="14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nodeType="clickEffect">
                                  <p:stCondLst>
                                    <p:cond delay="0"/>
                                  </p:stCondLst>
                                  <p:childTnLst>
                                    <p:animMotion origin="layout" path="M -4.21751E-6 2.77349E-6 L -0.59663 0.02247 " pathEditMode="relative" rAng="0" ptsTypes="AA">
                                      <p:cBhvr>
                                        <p:cTn id="23" dur="2100" fill="hold"/>
                                        <p:tgtEl>
                                          <p:spTgt spid="25"/>
                                        </p:tgtEl>
                                        <p:attrNameLst>
                                          <p:attrName>ppt_x</p:attrName>
                                          <p:attrName>ppt_y</p:attrName>
                                        </p:attrNameLst>
                                      </p:cBhvr>
                                      <p:rCtr x="-29832" y="11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67178" y="6211475"/>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505050"/>
                </a:solidFill>
                <a:latin typeface="Segoe UI"/>
              </a:rPr>
              <a:t>Server</a:t>
            </a:r>
          </a:p>
        </p:txBody>
      </p:sp>
      <p:sp>
        <p:nvSpPr>
          <p:cNvPr id="7" name="Rectangle 6"/>
          <p:cNvSpPr/>
          <p:nvPr/>
        </p:nvSpPr>
        <p:spPr>
          <a:xfrm>
            <a:off x="567178" y="5730844"/>
            <a:ext cx="4806307" cy="48063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Host OS</a:t>
            </a:r>
          </a:p>
        </p:txBody>
      </p:sp>
      <p:sp>
        <p:nvSpPr>
          <p:cNvPr id="8" name="Rectangle 7"/>
          <p:cNvSpPr/>
          <p:nvPr/>
        </p:nvSpPr>
        <p:spPr>
          <a:xfrm>
            <a:off x="567178" y="5250214"/>
            <a:ext cx="4806307" cy="48063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Hypervisor</a:t>
            </a:r>
          </a:p>
        </p:txBody>
      </p:sp>
      <p:sp>
        <p:nvSpPr>
          <p:cNvPr id="10" name="Rectangle 9"/>
          <p:cNvSpPr/>
          <p:nvPr/>
        </p:nvSpPr>
        <p:spPr>
          <a:xfrm>
            <a:off x="6487102" y="6211475"/>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505050"/>
                </a:solidFill>
                <a:latin typeface="Segoe UI"/>
              </a:rPr>
              <a:t>Server</a:t>
            </a:r>
          </a:p>
        </p:txBody>
      </p:sp>
      <p:sp>
        <p:nvSpPr>
          <p:cNvPr id="11" name="Rectangle 10"/>
          <p:cNvSpPr/>
          <p:nvPr/>
        </p:nvSpPr>
        <p:spPr>
          <a:xfrm>
            <a:off x="6487102" y="5730844"/>
            <a:ext cx="4806307" cy="48063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Host OS</a:t>
            </a:r>
          </a:p>
        </p:txBody>
      </p:sp>
      <p:sp>
        <p:nvSpPr>
          <p:cNvPr id="12" name="Rectangle 11"/>
          <p:cNvSpPr/>
          <p:nvPr/>
        </p:nvSpPr>
        <p:spPr>
          <a:xfrm>
            <a:off x="6487102" y="5250214"/>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Docker Engine</a:t>
            </a:r>
          </a:p>
        </p:txBody>
      </p:sp>
      <p:sp>
        <p:nvSpPr>
          <p:cNvPr id="13" name="Rectangle 12"/>
          <p:cNvSpPr/>
          <p:nvPr/>
        </p:nvSpPr>
        <p:spPr>
          <a:xfrm>
            <a:off x="567179" y="2592610"/>
            <a:ext cx="1074351" cy="2657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Guest OS</a:t>
            </a:r>
          </a:p>
        </p:txBody>
      </p:sp>
      <p:sp>
        <p:nvSpPr>
          <p:cNvPr id="14" name="Rectangle 13"/>
          <p:cNvSpPr/>
          <p:nvPr/>
        </p:nvSpPr>
        <p:spPr>
          <a:xfrm>
            <a:off x="2433157" y="2592610"/>
            <a:ext cx="1074351" cy="2657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Guest OS</a:t>
            </a:r>
          </a:p>
        </p:txBody>
      </p:sp>
      <p:sp>
        <p:nvSpPr>
          <p:cNvPr id="15" name="Rectangle 14"/>
          <p:cNvSpPr/>
          <p:nvPr/>
        </p:nvSpPr>
        <p:spPr>
          <a:xfrm>
            <a:off x="4299134" y="2592610"/>
            <a:ext cx="1074351" cy="2657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Guest OS</a:t>
            </a:r>
          </a:p>
        </p:txBody>
      </p:sp>
      <p:sp>
        <p:nvSpPr>
          <p:cNvPr id="16" name="Rectangle 15"/>
          <p:cNvSpPr/>
          <p:nvPr/>
        </p:nvSpPr>
        <p:spPr>
          <a:xfrm>
            <a:off x="567180" y="1800983"/>
            <a:ext cx="1075923" cy="79162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sz="1600" dirty="0">
                <a:solidFill>
                  <a:srgbClr val="FFFFFF"/>
                </a:solidFill>
                <a:latin typeface="Segoe UI"/>
              </a:rPr>
              <a:t>Bins/Libs</a:t>
            </a:r>
            <a:endParaRPr lang="en-US" dirty="0">
              <a:solidFill>
                <a:srgbClr val="FFFFFF"/>
              </a:solidFill>
              <a:latin typeface="Segoe UI"/>
            </a:endParaRPr>
          </a:p>
        </p:txBody>
      </p:sp>
      <p:sp>
        <p:nvSpPr>
          <p:cNvPr id="18" name="Rectangle 17"/>
          <p:cNvSpPr/>
          <p:nvPr/>
        </p:nvSpPr>
        <p:spPr>
          <a:xfrm>
            <a:off x="2430797" y="1800979"/>
            <a:ext cx="1075923" cy="79162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sz="1600" dirty="0">
                <a:solidFill>
                  <a:srgbClr val="FFFFFF"/>
                </a:solidFill>
                <a:latin typeface="Segoe UI"/>
              </a:rPr>
              <a:t>Bins/Libs</a:t>
            </a:r>
          </a:p>
        </p:txBody>
      </p:sp>
      <p:sp>
        <p:nvSpPr>
          <p:cNvPr id="19" name="Rectangle 18"/>
          <p:cNvSpPr/>
          <p:nvPr/>
        </p:nvSpPr>
        <p:spPr>
          <a:xfrm>
            <a:off x="4297563" y="1800982"/>
            <a:ext cx="1075923" cy="7916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sz="1600" dirty="0">
                <a:solidFill>
                  <a:srgbClr val="FFFFFF"/>
                </a:solidFill>
                <a:latin typeface="Segoe UI"/>
              </a:rPr>
              <a:t>Bins/Libs</a:t>
            </a:r>
          </a:p>
        </p:txBody>
      </p:sp>
      <p:sp>
        <p:nvSpPr>
          <p:cNvPr id="20" name="Rectangle 19"/>
          <p:cNvSpPr/>
          <p:nvPr/>
        </p:nvSpPr>
        <p:spPr>
          <a:xfrm>
            <a:off x="562459" y="246001"/>
            <a:ext cx="1075923" cy="155497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App A</a:t>
            </a:r>
          </a:p>
        </p:txBody>
      </p:sp>
      <p:sp>
        <p:nvSpPr>
          <p:cNvPr id="21" name="Rectangle 20"/>
          <p:cNvSpPr/>
          <p:nvPr/>
        </p:nvSpPr>
        <p:spPr>
          <a:xfrm>
            <a:off x="2424503" y="260138"/>
            <a:ext cx="1075923" cy="155497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App A’</a:t>
            </a:r>
          </a:p>
        </p:txBody>
      </p:sp>
      <p:sp>
        <p:nvSpPr>
          <p:cNvPr id="22" name="Rectangle 21"/>
          <p:cNvSpPr/>
          <p:nvPr/>
        </p:nvSpPr>
        <p:spPr>
          <a:xfrm>
            <a:off x="4297563" y="260138"/>
            <a:ext cx="1075923" cy="155497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App B</a:t>
            </a:r>
          </a:p>
        </p:txBody>
      </p:sp>
      <p:sp>
        <p:nvSpPr>
          <p:cNvPr id="24" name="Rectangle 23"/>
          <p:cNvSpPr/>
          <p:nvPr/>
        </p:nvSpPr>
        <p:spPr>
          <a:xfrm>
            <a:off x="6487104" y="4939218"/>
            <a:ext cx="1148172" cy="30157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Bins/Libs</a:t>
            </a:r>
          </a:p>
        </p:txBody>
      </p:sp>
      <p:sp>
        <p:nvSpPr>
          <p:cNvPr id="25" name="Rectangle 24"/>
          <p:cNvSpPr/>
          <p:nvPr/>
        </p:nvSpPr>
        <p:spPr>
          <a:xfrm>
            <a:off x="7776636" y="4939218"/>
            <a:ext cx="3516772"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Bins/Libs</a:t>
            </a:r>
          </a:p>
        </p:txBody>
      </p:sp>
      <p:sp>
        <p:nvSpPr>
          <p:cNvPr id="26" name="Rectangle 25"/>
          <p:cNvSpPr/>
          <p:nvPr/>
        </p:nvSpPr>
        <p:spPr>
          <a:xfrm>
            <a:off x="6487103" y="3506750"/>
            <a:ext cx="441363" cy="14277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14367">
              <a:defRPr/>
            </a:pPr>
            <a:r>
              <a:rPr lang="en-US" dirty="0">
                <a:solidFill>
                  <a:srgbClr val="FFFFFF"/>
                </a:solidFill>
                <a:latin typeface="Segoe UI"/>
              </a:rPr>
              <a:t>App A</a:t>
            </a:r>
          </a:p>
        </p:txBody>
      </p:sp>
      <p:sp>
        <p:nvSpPr>
          <p:cNvPr id="28" name="Rectangle 27"/>
          <p:cNvSpPr/>
          <p:nvPr/>
        </p:nvSpPr>
        <p:spPr>
          <a:xfrm>
            <a:off x="7194698" y="3511461"/>
            <a:ext cx="441363" cy="14277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14367">
              <a:defRPr/>
            </a:pPr>
            <a:r>
              <a:rPr lang="en-US" dirty="0">
                <a:solidFill>
                  <a:srgbClr val="FFFFFF"/>
                </a:solidFill>
                <a:latin typeface="Segoe UI"/>
              </a:rPr>
              <a:t>App A’</a:t>
            </a:r>
          </a:p>
        </p:txBody>
      </p:sp>
      <p:sp>
        <p:nvSpPr>
          <p:cNvPr id="29" name="Rectangle 28"/>
          <p:cNvSpPr/>
          <p:nvPr/>
        </p:nvSpPr>
        <p:spPr>
          <a:xfrm>
            <a:off x="7776638" y="3506749"/>
            <a:ext cx="441363" cy="14277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14367">
              <a:defRPr/>
            </a:pPr>
            <a:r>
              <a:rPr lang="en-US" dirty="0">
                <a:solidFill>
                  <a:srgbClr val="FFFFFF"/>
                </a:solidFill>
                <a:latin typeface="Segoe UI"/>
              </a:rPr>
              <a:t>App B</a:t>
            </a:r>
          </a:p>
        </p:txBody>
      </p:sp>
      <p:sp>
        <p:nvSpPr>
          <p:cNvPr id="30" name="Rectangle 29"/>
          <p:cNvSpPr/>
          <p:nvPr/>
        </p:nvSpPr>
        <p:spPr>
          <a:xfrm>
            <a:off x="8358577" y="3506748"/>
            <a:ext cx="441363" cy="14277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14367">
              <a:defRPr/>
            </a:pPr>
            <a:r>
              <a:rPr lang="en-US" dirty="0">
                <a:solidFill>
                  <a:srgbClr val="FFFFFF"/>
                </a:solidFill>
                <a:latin typeface="Segoe UI"/>
              </a:rPr>
              <a:t>App B’</a:t>
            </a:r>
          </a:p>
        </p:txBody>
      </p:sp>
      <p:sp>
        <p:nvSpPr>
          <p:cNvPr id="31" name="Rectangle 30"/>
          <p:cNvSpPr/>
          <p:nvPr/>
        </p:nvSpPr>
        <p:spPr>
          <a:xfrm>
            <a:off x="9030050" y="3506747"/>
            <a:ext cx="441363" cy="14277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14367">
              <a:defRPr/>
            </a:pPr>
            <a:r>
              <a:rPr lang="en-US" dirty="0">
                <a:solidFill>
                  <a:srgbClr val="FFFFFF"/>
                </a:solidFill>
                <a:latin typeface="Segoe UI"/>
              </a:rPr>
              <a:t>App B</a:t>
            </a:r>
          </a:p>
        </p:txBody>
      </p:sp>
      <p:sp>
        <p:nvSpPr>
          <p:cNvPr id="32" name="Rectangle 31"/>
          <p:cNvSpPr/>
          <p:nvPr/>
        </p:nvSpPr>
        <p:spPr>
          <a:xfrm>
            <a:off x="9611988" y="3506746"/>
            <a:ext cx="441363" cy="14277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14367">
              <a:defRPr/>
            </a:pPr>
            <a:r>
              <a:rPr lang="en-US" dirty="0">
                <a:solidFill>
                  <a:srgbClr val="FFFFFF"/>
                </a:solidFill>
                <a:latin typeface="Segoe UI"/>
              </a:rPr>
              <a:t>App B’</a:t>
            </a:r>
          </a:p>
        </p:txBody>
      </p:sp>
      <p:sp>
        <p:nvSpPr>
          <p:cNvPr id="33" name="Rectangle 32"/>
          <p:cNvSpPr/>
          <p:nvPr/>
        </p:nvSpPr>
        <p:spPr>
          <a:xfrm>
            <a:off x="10260680" y="3506746"/>
            <a:ext cx="441363" cy="14277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14367">
              <a:defRPr/>
            </a:pPr>
            <a:r>
              <a:rPr lang="en-US" dirty="0">
                <a:solidFill>
                  <a:srgbClr val="FFFFFF"/>
                </a:solidFill>
                <a:latin typeface="Segoe UI"/>
              </a:rPr>
              <a:t>App B</a:t>
            </a:r>
          </a:p>
        </p:txBody>
      </p:sp>
      <p:sp>
        <p:nvSpPr>
          <p:cNvPr id="34" name="Rectangle 33"/>
          <p:cNvSpPr/>
          <p:nvPr/>
        </p:nvSpPr>
        <p:spPr>
          <a:xfrm>
            <a:off x="10842621" y="3506745"/>
            <a:ext cx="441363" cy="14277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14367">
              <a:defRPr/>
            </a:pPr>
            <a:r>
              <a:rPr lang="en-US" dirty="0">
                <a:solidFill>
                  <a:srgbClr val="FFFFFF"/>
                </a:solidFill>
                <a:latin typeface="Segoe UI"/>
              </a:rPr>
              <a:t>App B’</a:t>
            </a:r>
          </a:p>
        </p:txBody>
      </p:sp>
      <p:sp>
        <p:nvSpPr>
          <p:cNvPr id="35" name="TextBox 34"/>
          <p:cNvSpPr txBox="1"/>
          <p:nvPr/>
        </p:nvSpPr>
        <p:spPr>
          <a:xfrm>
            <a:off x="6391289" y="670088"/>
            <a:ext cx="5202120" cy="2352361"/>
          </a:xfrm>
          <a:prstGeom prst="rect">
            <a:avLst/>
          </a:prstGeom>
          <a:noFill/>
        </p:spPr>
        <p:txBody>
          <a:bodyPr wrap="square" rtlCol="0">
            <a:spAutoFit/>
          </a:bodyPr>
          <a:lstStyle/>
          <a:p>
            <a:pPr defTabSz="914367">
              <a:defRPr/>
            </a:pPr>
            <a:r>
              <a:rPr lang="en-US" sz="3600" dirty="0">
                <a:latin typeface="Segoe UI"/>
              </a:rPr>
              <a:t>Containers are isolated, but share OS and, where appropriate, bins/libraries</a:t>
            </a:r>
          </a:p>
        </p:txBody>
      </p:sp>
    </p:spTree>
    <p:extLst>
      <p:ext uri="{BB962C8B-B14F-4D97-AF65-F5344CB8AC3E}">
        <p14:creationId xmlns:p14="http://schemas.microsoft.com/office/powerpoint/2010/main" val="334762910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566234" y="1990533"/>
            <a:ext cx="9002381" cy="2734057"/>
          </a:xfrm>
          <a:prstGeom prst="rect">
            <a:avLst/>
          </a:prstGeom>
        </p:spPr>
      </p:pic>
    </p:spTree>
    <p:extLst>
      <p:ext uri="{BB962C8B-B14F-4D97-AF65-F5344CB8AC3E}">
        <p14:creationId xmlns:p14="http://schemas.microsoft.com/office/powerpoint/2010/main" val="294867720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45133" y="1203584"/>
            <a:ext cx="11961545" cy="5419562"/>
          </a:xfrm>
          <a:prstGeom prst="rect">
            <a:avLst/>
          </a:prstGeom>
        </p:spPr>
        <p:txBody>
          <a:bodyPr>
            <a:normAutofit/>
          </a:bodyPr>
          <a:lstStyle/>
          <a:p>
            <a:r>
              <a:rPr lang="en-US" sz="4120" b="1" dirty="0"/>
              <a:t>Fast</a:t>
            </a:r>
            <a:r>
              <a:rPr lang="en-US" sz="3529" dirty="0"/>
              <a:t> </a:t>
            </a:r>
            <a:r>
              <a:rPr lang="en-US" sz="3137" dirty="0"/>
              <a:t>performance and startup</a:t>
            </a:r>
            <a:endParaRPr lang="en-US" b="1" dirty="0"/>
          </a:p>
          <a:p>
            <a:pPr lvl="0"/>
            <a:r>
              <a:rPr lang="en-US" sz="4117" b="1" dirty="0">
                <a:gradFill>
                  <a:gsLst>
                    <a:gs pos="1250">
                      <a:srgbClr val="505050"/>
                    </a:gs>
                    <a:gs pos="100000">
                      <a:srgbClr val="505050"/>
                    </a:gs>
                  </a:gsLst>
                  <a:lin ang="5400000" scaled="0"/>
                </a:gradFill>
              </a:rPr>
              <a:t>Portable</a:t>
            </a:r>
            <a:r>
              <a:rPr lang="en-US" dirty="0">
                <a:gradFill>
                  <a:gsLst>
                    <a:gs pos="1250">
                      <a:srgbClr val="505050"/>
                    </a:gs>
                    <a:gs pos="100000">
                      <a:srgbClr val="505050"/>
                    </a:gs>
                  </a:gsLst>
                  <a:lin ang="5400000" scaled="0"/>
                </a:gradFill>
              </a:rPr>
              <a:t> </a:t>
            </a:r>
            <a:r>
              <a:rPr lang="en-US" sz="3137" dirty="0">
                <a:gradFill>
                  <a:gsLst>
                    <a:gs pos="1250">
                      <a:srgbClr val="505050"/>
                    </a:gs>
                    <a:gs pos="100000">
                      <a:srgbClr val="505050"/>
                    </a:gs>
                  </a:gsLst>
                  <a:lin ang="5400000" scaled="0"/>
                </a:gradFill>
              </a:rPr>
              <a:t>across host environments</a:t>
            </a:r>
          </a:p>
          <a:p>
            <a:pPr lvl="0"/>
            <a:r>
              <a:rPr lang="en-US" sz="4117" b="1" dirty="0"/>
              <a:t>Density </a:t>
            </a:r>
            <a:r>
              <a:rPr lang="en-US" sz="3137" dirty="0">
                <a:gradFill>
                  <a:gsLst>
                    <a:gs pos="1250">
                      <a:srgbClr val="505050"/>
                    </a:gs>
                    <a:gs pos="100000">
                      <a:srgbClr val="505050"/>
                    </a:gs>
                  </a:gsLst>
                  <a:lin ang="5400000" scaled="0"/>
                </a:gradFill>
              </a:rPr>
              <a:t>of container deployments = fewer servers</a:t>
            </a:r>
            <a:endParaRPr lang="en-US" sz="4117" b="1" dirty="0"/>
          </a:p>
          <a:p>
            <a:r>
              <a:rPr lang="en-US" sz="4117" b="1" dirty="0"/>
              <a:t>Better dev cycle</a:t>
            </a:r>
            <a:r>
              <a:rPr lang="en-US" sz="3200" dirty="0">
                <a:gradFill>
                  <a:gsLst>
                    <a:gs pos="1250">
                      <a:srgbClr val="505050"/>
                    </a:gs>
                    <a:gs pos="100000">
                      <a:srgbClr val="505050"/>
                    </a:gs>
                  </a:gsLst>
                  <a:lin ang="5400000" scaled="0"/>
                </a:gradFill>
              </a:rPr>
              <a:t> thru dependency mgmt. and self-containment</a:t>
            </a:r>
            <a:endParaRPr lang="en-US" sz="3140" dirty="0"/>
          </a:p>
          <a:p>
            <a:r>
              <a:rPr lang="en-US" sz="4019" b="1" dirty="0"/>
              <a:t>Better ops cycle</a:t>
            </a:r>
            <a:r>
              <a:rPr lang="en-US" sz="3137" dirty="0">
                <a:gradFill>
                  <a:gsLst>
                    <a:gs pos="1250">
                      <a:srgbClr val="505050"/>
                    </a:gs>
                    <a:gs pos="100000">
                      <a:srgbClr val="505050"/>
                    </a:gs>
                  </a:gsLst>
                  <a:lin ang="5400000" scaled="0"/>
                </a:gradFill>
              </a:rPr>
              <a:t> with support to build, (un)deploy, version, and monitor</a:t>
            </a:r>
            <a:endParaRPr lang="en-US" sz="3137" dirty="0"/>
          </a:p>
          <a:p>
            <a:pPr marL="0" indent="0">
              <a:buNone/>
            </a:pPr>
            <a:endParaRPr lang="en-US" sz="3137" dirty="0"/>
          </a:p>
          <a:p>
            <a:endParaRPr lang="en-US" dirty="0"/>
          </a:p>
        </p:txBody>
      </p:sp>
      <p:sp>
        <p:nvSpPr>
          <p:cNvPr id="2" name="Title 1"/>
          <p:cNvSpPr>
            <a:spLocks noGrp="1"/>
          </p:cNvSpPr>
          <p:nvPr>
            <p:ph type="title"/>
          </p:nvPr>
        </p:nvSpPr>
        <p:spPr>
          <a:xfrm>
            <a:off x="194537" y="142109"/>
            <a:ext cx="10514108" cy="741675"/>
          </a:xfrm>
        </p:spPr>
        <p:txBody>
          <a:bodyPr/>
          <a:lstStyle/>
          <a:p>
            <a:r>
              <a:rPr lang="en-US" dirty="0"/>
              <a:t>Why Containers?</a:t>
            </a:r>
          </a:p>
        </p:txBody>
      </p:sp>
    </p:spTree>
    <p:extLst>
      <p:ext uri="{BB962C8B-B14F-4D97-AF65-F5344CB8AC3E}">
        <p14:creationId xmlns:p14="http://schemas.microsoft.com/office/powerpoint/2010/main" val="240848225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1558" y="1412044"/>
            <a:ext cx="11653523" cy="3137953"/>
          </a:xfrm>
        </p:spPr>
        <p:txBody>
          <a:bodyPr/>
          <a:lstStyle/>
          <a:p>
            <a:r>
              <a:rPr lang="en-US" b="1" dirty="0"/>
              <a:t>Windows Server Containers </a:t>
            </a:r>
            <a:r>
              <a:rPr lang="en-US" dirty="0"/>
              <a:t>- More density, less isolation</a:t>
            </a:r>
          </a:p>
          <a:p>
            <a:r>
              <a:rPr lang="en-US" b="1" dirty="0"/>
              <a:t>Hyper-V Containers </a:t>
            </a:r>
            <a:r>
              <a:rPr lang="en-US" dirty="0"/>
              <a:t>– More Isolation, less density</a:t>
            </a:r>
          </a:p>
          <a:p>
            <a:r>
              <a:rPr lang="en-US" dirty="0"/>
              <a:t>Both just communicate using the Docker client/engine</a:t>
            </a:r>
          </a:p>
        </p:txBody>
      </p:sp>
      <p:sp>
        <p:nvSpPr>
          <p:cNvPr id="3" name="Title 2"/>
          <p:cNvSpPr>
            <a:spLocks noGrp="1"/>
          </p:cNvSpPr>
          <p:nvPr>
            <p:ph type="title"/>
          </p:nvPr>
        </p:nvSpPr>
        <p:spPr/>
        <p:txBody>
          <a:bodyPr/>
          <a:lstStyle/>
          <a:p>
            <a:r>
              <a:rPr lang="en-US" dirty="0"/>
              <a:t>What about Windows?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3811" y="4530869"/>
            <a:ext cx="6723186" cy="2083085"/>
          </a:xfrm>
          <a:prstGeom prst="rect">
            <a:avLst/>
          </a:prstGeom>
        </p:spPr>
      </p:pic>
    </p:spTree>
    <p:extLst>
      <p:ext uri="{BB962C8B-B14F-4D97-AF65-F5344CB8AC3E}">
        <p14:creationId xmlns:p14="http://schemas.microsoft.com/office/powerpoint/2010/main" val="95960056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3428" tIns="89642" rIns="143428" bIns="89642" rtlCol="0" anchor="t">
            <a:noAutofit/>
          </a:bodyPr>
          <a:lstStyle/>
          <a:p>
            <a:r>
              <a:rPr lang="en-US" sz="4705" dirty="0">
                <a:gradFill>
                  <a:gsLst>
                    <a:gs pos="1250">
                      <a:schemeClr val="tx1"/>
                    </a:gs>
                    <a:gs pos="100000">
                      <a:schemeClr val="tx1"/>
                    </a:gs>
                  </a:gsLst>
                  <a:lin ang="5400000" scaled="0"/>
                </a:gradFill>
              </a:rPr>
              <a:t>How do containers make it easier?</a:t>
            </a:r>
          </a:p>
        </p:txBody>
      </p:sp>
      <p:sp>
        <p:nvSpPr>
          <p:cNvPr id="3" name="Rectangle 2"/>
          <p:cNvSpPr/>
          <p:nvPr/>
        </p:nvSpPr>
        <p:spPr bwMode="auto">
          <a:xfrm>
            <a:off x="343941" y="1337342"/>
            <a:ext cx="5527953" cy="53038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6170703" y="1337342"/>
            <a:ext cx="5751748" cy="53038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1165508" y="665023"/>
            <a:ext cx="3884818" cy="20169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Consistency</a:t>
            </a:r>
          </a:p>
        </p:txBody>
      </p:sp>
      <p:sp>
        <p:nvSpPr>
          <p:cNvPr id="7" name="Rectangle: Rounded Corners 6"/>
          <p:cNvSpPr/>
          <p:nvPr/>
        </p:nvSpPr>
        <p:spPr bwMode="auto">
          <a:xfrm>
            <a:off x="3479842" y="2345820"/>
            <a:ext cx="1972135" cy="97112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2"/>
                </a:solidFill>
                <a:ea typeface="Segoe UI" pitchFamily="34" charset="0"/>
                <a:cs typeface="Segoe UI" pitchFamily="34" charset="0"/>
              </a:rPr>
              <a:t>Fast Iterations</a:t>
            </a:r>
          </a:p>
        </p:txBody>
      </p:sp>
      <p:sp>
        <p:nvSpPr>
          <p:cNvPr id="8" name="Rectangle: Rounded Corners 7"/>
          <p:cNvSpPr/>
          <p:nvPr/>
        </p:nvSpPr>
        <p:spPr bwMode="auto">
          <a:xfrm>
            <a:off x="717451" y="2319122"/>
            <a:ext cx="1972135" cy="97112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2"/>
                </a:solidFill>
                <a:ea typeface="Segoe UI" pitchFamily="34" charset="0"/>
                <a:cs typeface="Segoe UI" pitchFamily="34" charset="0"/>
              </a:rPr>
              <a:t>Rapid</a:t>
            </a:r>
          </a:p>
          <a:p>
            <a:pPr algn="ctr" defTabSz="914102" fontAlgn="base">
              <a:lnSpc>
                <a:spcPct val="90000"/>
              </a:lnSpc>
              <a:spcBef>
                <a:spcPct val="0"/>
              </a:spcBef>
              <a:spcAft>
                <a:spcPct val="0"/>
              </a:spcAft>
            </a:pPr>
            <a:r>
              <a:rPr lang="en-US" sz="1765" dirty="0">
                <a:solidFill>
                  <a:schemeClr val="tx2"/>
                </a:solidFill>
                <a:ea typeface="Segoe UI" pitchFamily="34" charset="0"/>
                <a:cs typeface="Segoe UI" pitchFamily="34" charset="0"/>
              </a:rPr>
              <a:t>Deployment</a:t>
            </a:r>
          </a:p>
        </p:txBody>
      </p:sp>
      <p:sp>
        <p:nvSpPr>
          <p:cNvPr id="9" name="Rectangle: Rounded Corners 8"/>
          <p:cNvSpPr/>
          <p:nvPr/>
        </p:nvSpPr>
        <p:spPr bwMode="auto">
          <a:xfrm>
            <a:off x="717451" y="3786466"/>
            <a:ext cx="1972135" cy="97112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2"/>
                </a:solidFill>
                <a:ea typeface="Segoe UI" pitchFamily="34" charset="0"/>
                <a:cs typeface="Segoe UI" pitchFamily="34" charset="0"/>
              </a:rPr>
              <a:t>Reproducibility</a:t>
            </a:r>
          </a:p>
        </p:txBody>
      </p:sp>
      <p:sp>
        <p:nvSpPr>
          <p:cNvPr id="12" name="Rectangle: Rounded Corners 11"/>
          <p:cNvSpPr/>
          <p:nvPr/>
        </p:nvSpPr>
        <p:spPr bwMode="auto">
          <a:xfrm>
            <a:off x="6503403" y="2344899"/>
            <a:ext cx="1972135" cy="97112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2"/>
                </a:solidFill>
                <a:ea typeface="Segoe UI" pitchFamily="34" charset="0"/>
                <a:cs typeface="Segoe UI" pitchFamily="34" charset="0"/>
              </a:rPr>
              <a:t>Service Separation</a:t>
            </a:r>
          </a:p>
        </p:txBody>
      </p:sp>
      <p:sp>
        <p:nvSpPr>
          <p:cNvPr id="13" name="Rectangle: Rounded Corners 12"/>
          <p:cNvSpPr/>
          <p:nvPr/>
        </p:nvSpPr>
        <p:spPr bwMode="auto">
          <a:xfrm>
            <a:off x="9521366" y="2319122"/>
            <a:ext cx="1972135" cy="97112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2"/>
                </a:solidFill>
                <a:ea typeface="Segoe UI" pitchFamily="34" charset="0"/>
                <a:cs typeface="Segoe UI" pitchFamily="34" charset="0"/>
              </a:rPr>
              <a:t>High Availability</a:t>
            </a:r>
          </a:p>
        </p:txBody>
      </p:sp>
      <p:sp>
        <p:nvSpPr>
          <p:cNvPr id="14" name="Rectangle: Rounded Corners 13"/>
          <p:cNvSpPr/>
          <p:nvPr/>
        </p:nvSpPr>
        <p:spPr bwMode="auto">
          <a:xfrm>
            <a:off x="9526194" y="3813164"/>
            <a:ext cx="1972135" cy="97112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2"/>
                </a:solidFill>
                <a:ea typeface="Segoe UI" pitchFamily="34" charset="0"/>
                <a:cs typeface="Segoe UI" pitchFamily="34" charset="0"/>
              </a:rPr>
              <a:t>Test at Scale</a:t>
            </a:r>
          </a:p>
        </p:txBody>
      </p:sp>
      <p:sp>
        <p:nvSpPr>
          <p:cNvPr id="15" name="Rectangle: Rounded Corners 14"/>
          <p:cNvSpPr/>
          <p:nvPr/>
        </p:nvSpPr>
        <p:spPr bwMode="auto">
          <a:xfrm>
            <a:off x="3479842" y="3786466"/>
            <a:ext cx="1972135" cy="97112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2"/>
                </a:solidFill>
                <a:ea typeface="Segoe UI" pitchFamily="34" charset="0"/>
                <a:cs typeface="Segoe UI" pitchFamily="34" charset="0"/>
              </a:rPr>
              <a:t>On Any Cloud</a:t>
            </a:r>
          </a:p>
        </p:txBody>
      </p:sp>
      <p:sp>
        <p:nvSpPr>
          <p:cNvPr id="17" name="Rectangle: Rounded Corners 16"/>
          <p:cNvSpPr/>
          <p:nvPr/>
        </p:nvSpPr>
        <p:spPr bwMode="auto">
          <a:xfrm>
            <a:off x="6503403" y="3838941"/>
            <a:ext cx="1972135" cy="97112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2"/>
                </a:solidFill>
                <a:ea typeface="Segoe UI" pitchFamily="34" charset="0"/>
                <a:cs typeface="Segoe UI" pitchFamily="34" charset="0"/>
              </a:rPr>
              <a:t>Scalability</a:t>
            </a:r>
          </a:p>
        </p:txBody>
      </p:sp>
      <p:sp>
        <p:nvSpPr>
          <p:cNvPr id="18" name="Rectangle: Rounded Corners 17"/>
          <p:cNvSpPr/>
          <p:nvPr/>
        </p:nvSpPr>
        <p:spPr bwMode="auto">
          <a:xfrm>
            <a:off x="8172872" y="5280507"/>
            <a:ext cx="1972135" cy="97112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a:solidFill>
                  <a:schemeClr val="tx2"/>
                </a:solidFill>
                <a:ea typeface="Segoe UI" pitchFamily="34" charset="0"/>
                <a:cs typeface="Segoe UI" pitchFamily="34" charset="0"/>
              </a:rPr>
              <a:t>Reduced Costs</a:t>
            </a:r>
            <a:endParaRPr lang="en-US" sz="1765" dirty="0">
              <a:solidFill>
                <a:schemeClr val="tx2"/>
              </a:solidFill>
              <a:ea typeface="Segoe UI" pitchFamily="34" charset="0"/>
              <a:cs typeface="Segoe UI" pitchFamily="34" charset="0"/>
            </a:endParaRPr>
          </a:p>
        </p:txBody>
      </p:sp>
      <p:sp>
        <p:nvSpPr>
          <p:cNvPr id="19" name="Rectangle: Rounded Corners 18"/>
          <p:cNvSpPr/>
          <p:nvPr/>
        </p:nvSpPr>
        <p:spPr bwMode="auto">
          <a:xfrm>
            <a:off x="2121849" y="5280507"/>
            <a:ext cx="1972135" cy="97112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2"/>
                </a:solidFill>
                <a:ea typeface="Segoe UI" pitchFamily="34" charset="0"/>
                <a:cs typeface="Segoe UI" pitchFamily="34" charset="0"/>
              </a:rPr>
              <a:t>Immutability</a:t>
            </a:r>
          </a:p>
        </p:txBody>
      </p:sp>
      <p:sp>
        <p:nvSpPr>
          <p:cNvPr id="20" name="Rectangle 19"/>
          <p:cNvSpPr/>
          <p:nvPr/>
        </p:nvSpPr>
        <p:spPr bwMode="auto">
          <a:xfrm>
            <a:off x="7216532" y="672182"/>
            <a:ext cx="3884818" cy="20169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Efficiency</a:t>
            </a:r>
          </a:p>
        </p:txBody>
      </p:sp>
    </p:spTree>
    <p:extLst>
      <p:ext uri="{BB962C8B-B14F-4D97-AF65-F5344CB8AC3E}">
        <p14:creationId xmlns:p14="http://schemas.microsoft.com/office/powerpoint/2010/main" val="130711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2" grpId="0" animBg="1"/>
      <p:bldP spid="13" grpId="0" animBg="1"/>
      <p:bldP spid="14" grpId="0" animBg="1"/>
      <p:bldP spid="15" grpId="0" animBg="1"/>
      <p:bldP spid="17" grpId="0" animBg="1"/>
      <p:bldP spid="18" grpId="0" animBg="1"/>
      <p:bldP spid="19" grpId="0" animBg="1"/>
    </p:bldLst>
  </p:timing>
</p:sld>
</file>

<file path=ppt/theme/theme1.xml><?xml version="1.0" encoding="utf-8"?>
<a:theme xmlns:a="http://schemas.openxmlformats.org/drawingml/2006/main" name="MSVID_White_16x9_2012-08-18">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Product_Brand_template_16-9_WHITE_Cyan-accent_wLogo" id="{A3B6D657-96C9-40A3-A82E-E7B855124956}" vid="{E38D32FA-76BA-478E-B030-10EE2B3A473B}"/>
    </a:ext>
  </a:extLst>
</a:theme>
</file>

<file path=ppt/theme/theme2.xml><?xml version="1.0" encoding="utf-8"?>
<a:theme xmlns:a="http://schemas.openxmlformats.org/drawingml/2006/main" name="1_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Read-Only]" id="{DD734164-F40E-479F-8F17-ED891B49B3DF}" vid="{0722A4C9-FF71-4C4F-8FA9-C187D878E46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1327</TotalTime>
  <Words>1981</Words>
  <Application>Microsoft Office PowerPoint</Application>
  <PresentationFormat>Widescreen</PresentationFormat>
  <Paragraphs>250</Paragraphs>
  <Slides>22</Slides>
  <Notes>18</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22</vt:i4>
      </vt:variant>
    </vt:vector>
  </HeadingPairs>
  <TitlesOfParts>
    <vt:vector size="33" baseType="lpstr">
      <vt:lpstr>Arial</vt:lpstr>
      <vt:lpstr>Calibri</vt:lpstr>
      <vt:lpstr>Consolas</vt:lpstr>
      <vt:lpstr>Corbel</vt:lpstr>
      <vt:lpstr>Lato</vt:lpstr>
      <vt:lpstr>Segoe UI</vt:lpstr>
      <vt:lpstr>Segoe UI Light</vt:lpstr>
      <vt:lpstr>Segoe UI Semilight</vt:lpstr>
      <vt:lpstr>Wingdings</vt:lpstr>
      <vt:lpstr>MSVID_White_16x9_2012-08-18</vt:lpstr>
      <vt:lpstr>1_5-30711_TR22_BO_CT_Template</vt:lpstr>
      <vt:lpstr>Containers and Azure Container Service </vt:lpstr>
      <vt:lpstr>Instructor - Josh Lane</vt:lpstr>
      <vt:lpstr>Before Container Standards</vt:lpstr>
      <vt:lpstr>Shipping Containers Invented</vt:lpstr>
      <vt:lpstr>PowerPoint Presentation</vt:lpstr>
      <vt:lpstr>PowerPoint Presentation</vt:lpstr>
      <vt:lpstr>Why Containers?</vt:lpstr>
      <vt:lpstr>What about Windows?</vt:lpstr>
      <vt:lpstr>How do containers make it easier?</vt:lpstr>
      <vt:lpstr>Containers and Devops</vt:lpstr>
      <vt:lpstr>Terminology</vt:lpstr>
      <vt:lpstr>Docker Terminology</vt:lpstr>
      <vt:lpstr>Image Registries</vt:lpstr>
      <vt:lpstr>Containers on Azure</vt:lpstr>
      <vt:lpstr>Composition and Orchestration</vt:lpstr>
      <vt:lpstr>Why Orchestrators?</vt:lpstr>
      <vt:lpstr>Composition and Orchestration</vt:lpstr>
      <vt:lpstr>Composition and Orchestration</vt:lpstr>
      <vt:lpstr>Composition and Orchestration</vt:lpstr>
      <vt:lpstr>Azure Container Services</vt:lpstr>
      <vt:lpstr>Handling machine failures</vt:lpstr>
      <vt:lpstr>Additional Information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Containers and ACS</dc:title>
  <dc:creator>James Sturtevant</dc:creator>
  <cp:lastModifiedBy>Josh Lane</cp:lastModifiedBy>
  <cp:revision>112</cp:revision>
  <dcterms:created xsi:type="dcterms:W3CDTF">2016-03-28T20:48:44Z</dcterms:created>
  <dcterms:modified xsi:type="dcterms:W3CDTF">2017-04-30T18:40:43Z</dcterms:modified>
</cp:coreProperties>
</file>